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6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  <p:sldId id="264" r:id="rId10"/>
    <p:sldId id="276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</p:sldIdLst>
  <p:sldSz cx="9144000" cy="5143500" type="screen16x9"/>
  <p:notesSz cx="51435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FF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10"/>
  </p:normalViewPr>
  <p:slideViewPr>
    <p:cSldViewPr snapToGrid="0" snapToObjects="1">
      <p:cViewPr>
        <p:scale>
          <a:sx n="130" d="100"/>
          <a:sy n="130" d="100"/>
        </p:scale>
        <p:origin x="1950" y="14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110632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CC1F61-7D89-EED3-EEEC-FDB841DECD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0E7E862-64B6-A423-107F-5EEA4F2C65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34D0EF-2D88-D1D4-820E-297C70559B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DC6A3B-2167-156D-F9AE-B471AF2234C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243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C5F29-C249-8167-CC69-994634C30A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3AE68E-9EF3-B93B-FF43-4FF3F60039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A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65E7C2-D4D2-BF53-F3B0-1BB08902B7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11/2/2025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19EFEF-C0FF-B3EB-492C-7C7464F296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2C0AB2-9FF3-5A84-BF72-CCA033A776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0641975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3DCD7-423E-7E22-1338-201AFB2DBC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47C7FEE-59F8-22BC-3731-0E6DBD7DA6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4CB620-6ED6-6F73-945D-ECDDDA8CFC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11/2/2025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5DD8EF-B281-35A5-0A76-E6FE088FA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C305AA-7D2E-E389-41FE-4E8B53BC6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4500657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62F0BFB-D350-93AD-88C8-DB0FABD0A73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13AD024-7140-6FEC-76BB-44CD7538C9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61042B-8B17-7011-64D0-AE2761D0E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11/2/2025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6BF3F0-CBD1-E51D-30A6-66E3262BDC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7AB7A2-8223-67F4-3238-D94D6BAFC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2251389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667279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BD2470-EF32-3488-D40B-0B5E4015CE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10F55F-47E5-1A14-03DA-D05DE5B9D6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123F8A-1A98-36EF-96E5-ECAA03F04F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11/2/2025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0BBBE5-961E-1838-7051-D394587EFC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5AE50C-6949-8126-436F-39251D577E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2778843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E34B01-A520-A3A8-30E9-B6FBFFD9E0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87831C-C532-B4BE-45C3-E12C2E6831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82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82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92517D-DEB5-1565-743B-7F46E983E2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11/2/2025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C1CECE-2AEF-483B-B4E0-B87818C292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48ADDB-05B2-D705-EAD0-7360DB5B54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6050572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0B8E5-1E2C-7826-2036-6B97C0545C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47A7F5-178B-A83F-3BDE-BE14A1322F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CEC10B-FBBB-2666-4B45-D8CFA91468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D30E1D-7442-FBDB-2194-0FB6607F61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11/2/2025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A55274-EE56-17FA-F4B5-78807EF95B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91C0A6-FE92-8511-1E44-914EFEFEF0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3838212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00E9C3-DC9E-F507-E6DD-C4569D2095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FB65EF-8522-AC64-9872-F88E6D4398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88885F-66D2-8BA4-4FA8-7D217B0B6C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6DD3DC0-D178-7D20-392B-47895FD52CE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5CE2396-7FE3-A047-EC29-C18EDB44F8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F18630A-4A65-4EC1-D93D-771AF53A7C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11/2/2025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E478724-380C-5109-C4F4-5FD6B05853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1A08A0E-3246-67FE-5A15-2CCDE959A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6355150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9B8E79-65C7-2FEC-F185-4E140D378D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3B3B3A-F718-B051-6597-679EAB5BF5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11/2/2025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2C07A3-90E3-FBF5-75AE-F2E44C3FA8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1DE2B8-953D-BF24-A1CC-7047B88579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6980759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42EBE1C-1865-A8E1-1C86-9BD88146DE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11/2/2025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207EA8D-E7B0-8B8E-461A-91A304AD4D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1FCCFE-E7DB-17DB-4C0B-A22B425E43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9902229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3E6E1E-AD38-04EE-8FFA-FCDB275874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90788D-B2A6-D200-FBE5-92D3B1D1CC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A3F730-6834-9D80-9CB3-06E896CDC3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3EEB46-760F-C39F-5F60-E51732E446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11/2/2025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D18367-8920-1A5D-E6D1-8CB3992AF5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1AEDB0-F373-C714-AFC3-DF4CB0F9E5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4293537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89D084-C7F7-4D85-6A5D-0B8BB22327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9AD6088-FAFD-F1CA-4428-15E6BB7BB1B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A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D31969-B56F-B990-091C-71C3E9CE28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17E4F9-EB83-FE0B-C1B0-BB0FCB0FC6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11/2/2025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0C0FFE-FCEA-9FC7-20AD-F3B1630C83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8A5057-3250-18CC-4FE2-2BC129A5D8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1723626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0A94B14-8E35-B08C-20F9-C26AD256D4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2D60B6-10B2-7304-4B35-AC7CCFA6AF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69E66F-5F3C-A71D-3FCF-0DB388985E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t>11/2/2025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EC13EE-F256-DE83-B6D8-1BC74F629B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71FE21-D227-DD1E-3004-F36A1717E1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02551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18" Type="http://schemas.openxmlformats.org/officeDocument/2006/relationships/image" Target="../media/image39.png"/><Relationship Id="rId3" Type="http://schemas.openxmlformats.org/officeDocument/2006/relationships/image" Target="../media/image24.png"/><Relationship Id="rId21" Type="http://schemas.openxmlformats.org/officeDocument/2006/relationships/image" Target="../media/image42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17" Type="http://schemas.openxmlformats.org/officeDocument/2006/relationships/image" Target="../media/image38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37.png"/><Relationship Id="rId20" Type="http://schemas.openxmlformats.org/officeDocument/2006/relationships/image" Target="../media/image4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24" Type="http://schemas.openxmlformats.org/officeDocument/2006/relationships/image" Target="../media/image45.png"/><Relationship Id="rId5" Type="http://schemas.openxmlformats.org/officeDocument/2006/relationships/image" Target="../media/image26.png"/><Relationship Id="rId15" Type="http://schemas.openxmlformats.org/officeDocument/2006/relationships/image" Target="../media/image36.png"/><Relationship Id="rId23" Type="http://schemas.openxmlformats.org/officeDocument/2006/relationships/image" Target="../media/image44.png"/><Relationship Id="rId10" Type="http://schemas.openxmlformats.org/officeDocument/2006/relationships/image" Target="../media/image31.png"/><Relationship Id="rId19" Type="http://schemas.openxmlformats.org/officeDocument/2006/relationships/image" Target="../media/image40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Relationship Id="rId14" Type="http://schemas.openxmlformats.org/officeDocument/2006/relationships/image" Target="../media/image35.png"/><Relationship Id="rId22" Type="http://schemas.openxmlformats.org/officeDocument/2006/relationships/image" Target="../media/image4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6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5" Type="http://schemas.openxmlformats.org/officeDocument/2006/relationships/image" Target="../media/image48.png"/><Relationship Id="rId10" Type="http://schemas.openxmlformats.org/officeDocument/2006/relationships/image" Target="../media/image6.jpg"/><Relationship Id="rId4" Type="http://schemas.openxmlformats.org/officeDocument/2006/relationships/image" Target="../media/image47.png"/><Relationship Id="rId9" Type="http://schemas.openxmlformats.org/officeDocument/2006/relationships/image" Target="../media/image5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10" Type="http://schemas.openxmlformats.org/officeDocument/2006/relationships/image" Target="../media/image64.png"/><Relationship Id="rId4" Type="http://schemas.openxmlformats.org/officeDocument/2006/relationships/image" Target="../media/image58.png"/><Relationship Id="rId9" Type="http://schemas.openxmlformats.org/officeDocument/2006/relationships/image" Target="../media/image6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>
            <a:alphaModFix amt="8000"/>
          </a:blip>
          <a:stretch>
            <a:fillRect/>
          </a:stretch>
        </p:blipFill>
        <p:spPr>
          <a:xfrm>
            <a:off x="7215188" y="571500"/>
            <a:ext cx="500063" cy="5715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>
            <a:alphaModFix amt="8000"/>
          </a:blip>
          <a:stretch>
            <a:fillRect/>
          </a:stretch>
        </p:blipFill>
        <p:spPr>
          <a:xfrm>
            <a:off x="1428750" y="3857625"/>
            <a:ext cx="642938" cy="5715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>
            <a:alphaModFix amt="8000"/>
          </a:blip>
          <a:stretch>
            <a:fillRect/>
          </a:stretch>
        </p:blipFill>
        <p:spPr>
          <a:xfrm>
            <a:off x="714375" y="1428750"/>
            <a:ext cx="571500" cy="571500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2628872" y="1119448"/>
            <a:ext cx="3886256" cy="54861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4300"/>
              </a:lnSpc>
              <a:buNone/>
            </a:pPr>
            <a:r>
              <a:rPr lang="en-US" sz="3294" b="1" kern="0" spc="-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Daman-Hayat AI</a:t>
            </a:r>
            <a:endParaRPr lang="en-US" sz="3294" dirty="0"/>
          </a:p>
        </p:txBody>
      </p:sp>
      <p:sp>
        <p:nvSpPr>
          <p:cNvPr id="7" name="Text 1"/>
          <p:cNvSpPr/>
          <p:nvPr/>
        </p:nvSpPr>
        <p:spPr>
          <a:xfrm>
            <a:off x="3216661" y="1810941"/>
            <a:ext cx="2710678" cy="61786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1704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Transforming </a:t>
            </a:r>
            <a:r>
              <a:rPr lang="en-US" sz="1602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Prevention</a:t>
            </a:r>
            <a:r>
              <a:rPr lang="en-US" sz="1704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</a:p>
          <a:p>
            <a:pPr marL="0" indent="0" algn="ctr">
              <a:lnSpc>
                <a:spcPts val="2500"/>
              </a:lnSpc>
              <a:buNone/>
            </a:pPr>
            <a:r>
              <a:rPr lang="en-US" sz="1704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into </a:t>
            </a:r>
            <a:r>
              <a:rPr lang="en-US" sz="1602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Profit &amp; </a:t>
            </a:r>
            <a:r>
              <a:rPr lang="en-US" sz="1602" b="1" dirty="0" err="1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Healthspan</a:t>
            </a:r>
            <a:endParaRPr lang="en-US" sz="1704" dirty="0"/>
          </a:p>
        </p:txBody>
      </p:sp>
      <p:sp>
        <p:nvSpPr>
          <p:cNvPr id="8" name="Shape 2"/>
          <p:cNvSpPr/>
          <p:nvPr/>
        </p:nvSpPr>
        <p:spPr>
          <a:xfrm>
            <a:off x="2628872" y="2488146"/>
            <a:ext cx="3886256" cy="1535906"/>
          </a:xfrm>
          <a:prstGeom prst="rect">
            <a:avLst/>
          </a:prstGeom>
          <a:solidFill>
            <a:srgbClr val="FFFFFF">
              <a:alpha val="90000"/>
            </a:srgbClr>
          </a:solidFill>
          <a:ln w="198">
            <a:solidFill>
              <a:srgbClr val="00B4D8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9" name="Text 3"/>
          <p:cNvSpPr/>
          <p:nvPr/>
        </p:nvSpPr>
        <p:spPr>
          <a:xfrm>
            <a:off x="2986060" y="2716746"/>
            <a:ext cx="3171881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987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Investment Opportunity</a:t>
            </a:r>
            <a:endParaRPr lang="en-US" sz="987" dirty="0"/>
          </a:p>
        </p:txBody>
      </p:sp>
      <p:sp>
        <p:nvSpPr>
          <p:cNvPr id="10" name="Text 4"/>
          <p:cNvSpPr/>
          <p:nvPr/>
        </p:nvSpPr>
        <p:spPr>
          <a:xfrm>
            <a:off x="3649472" y="3038215"/>
            <a:ext cx="1845057" cy="34945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1808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$15M (AED 55M)</a:t>
            </a:r>
            <a:endParaRPr lang="en-US" sz="1808" dirty="0"/>
          </a:p>
        </p:txBody>
      </p:sp>
      <p:sp>
        <p:nvSpPr>
          <p:cNvPr id="11" name="Text 5"/>
          <p:cNvSpPr/>
          <p:nvPr/>
        </p:nvSpPr>
        <p:spPr>
          <a:xfrm>
            <a:off x="2986060" y="3495415"/>
            <a:ext cx="3171881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397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1,893% ROI • 15,000 Lives Saved</a:t>
            </a:r>
            <a:endParaRPr lang="en-US" sz="1397" dirty="0"/>
          </a:p>
        </p:txBody>
      </p:sp>
      <p:pic>
        <p:nvPicPr>
          <p:cNvPr id="13" name="Picture 12" descr="A group of blue logos">
            <a:extLst>
              <a:ext uri="{FF2B5EF4-FFF2-40B4-BE49-F238E27FC236}">
                <a16:creationId xmlns:a16="http://schemas.microsoft.com/office/drawing/2014/main" id="{51399584-D452-4CB9-81AD-DAC991FC44E2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51000"/>
          </a:blip>
          <a:stretch>
            <a:fillRect/>
          </a:stretch>
        </p:blipFill>
        <p:spPr>
          <a:xfrm>
            <a:off x="7006920" y="180920"/>
            <a:ext cx="2019582" cy="781159"/>
          </a:xfrm>
          <a:prstGeom prst="rect">
            <a:avLst/>
          </a:prstGeom>
        </p:spPr>
      </p:pic>
      <p:pic>
        <p:nvPicPr>
          <p:cNvPr id="15" name="Picture 14" descr="A blue and red logo">
            <a:extLst>
              <a:ext uri="{FF2B5EF4-FFF2-40B4-BE49-F238E27FC236}">
                <a16:creationId xmlns:a16="http://schemas.microsoft.com/office/drawing/2014/main" id="{0C70C4A6-3808-D23E-ADBA-F932CB2F41A1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56000"/>
          </a:blip>
          <a:stretch>
            <a:fillRect/>
          </a:stretch>
        </p:blipFill>
        <p:spPr>
          <a:xfrm>
            <a:off x="48847" y="108522"/>
            <a:ext cx="1902556" cy="1069843"/>
          </a:xfrm>
          <a:prstGeom prst="rect">
            <a:avLst/>
          </a:prstGeom>
          <a:noFill/>
        </p:spPr>
      </p:pic>
      <p:pic>
        <p:nvPicPr>
          <p:cNvPr id="17" name="Picture 16" descr="A logo of a smart watch">
            <a:extLst>
              <a:ext uri="{FF2B5EF4-FFF2-40B4-BE49-F238E27FC236}">
                <a16:creationId xmlns:a16="http://schemas.microsoft.com/office/drawing/2014/main" id="{E024AC8C-7122-38AE-C25B-4988E4E56A01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45000"/>
          </a:blip>
          <a:stretch>
            <a:fillRect/>
          </a:stretch>
        </p:blipFill>
        <p:spPr>
          <a:xfrm>
            <a:off x="7444490" y="2931059"/>
            <a:ext cx="1144441" cy="111944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E060E3F-5E25-95EE-A4E4-CB3E41E1FBC4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38000"/>
          </a:blip>
          <a:stretch>
            <a:fillRect/>
          </a:stretch>
        </p:blipFill>
        <p:spPr>
          <a:xfrm>
            <a:off x="209656" y="3417030"/>
            <a:ext cx="1954535" cy="37842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37BEC5-4AF1-FE51-E4E0-546E77F372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1EABE205-EE58-6845-2A55-C7E0D64E85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38C14DAF-7036-7B03-34CB-1410ACC79DC9}"/>
              </a:ext>
            </a:extLst>
          </p:cNvPr>
          <p:cNvSpPr/>
          <p:nvPr/>
        </p:nvSpPr>
        <p:spPr>
          <a:xfrm>
            <a:off x="500063" y="357188"/>
            <a:ext cx="8143875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602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We Don't Just Predict Disease—We Prevent It</a:t>
            </a:r>
            <a:endParaRPr lang="en-US" sz="1602" dirty="0"/>
          </a:p>
        </p:txBody>
      </p:sp>
      <p:sp>
        <p:nvSpPr>
          <p:cNvPr id="4" name="Shape 1">
            <a:extLst>
              <a:ext uri="{FF2B5EF4-FFF2-40B4-BE49-F238E27FC236}">
                <a16:creationId xmlns:a16="http://schemas.microsoft.com/office/drawing/2014/main" id="{00B026F9-1325-0FFD-FB38-C2C50B707E2B}"/>
              </a:ext>
            </a:extLst>
          </p:cNvPr>
          <p:cNvSpPr/>
          <p:nvPr/>
        </p:nvSpPr>
        <p:spPr>
          <a:xfrm>
            <a:off x="500063" y="985838"/>
            <a:ext cx="3932634" cy="2294928"/>
          </a:xfrm>
          <a:prstGeom prst="rect">
            <a:avLst/>
          </a:prstGeom>
          <a:solidFill>
            <a:srgbClr val="00B4D8">
              <a:alpha val="1000"/>
            </a:srgbClr>
          </a:solidFill>
          <a:ln/>
        </p:spPr>
        <p:txBody>
          <a:bodyPr/>
          <a:lstStyle/>
          <a:p>
            <a:endParaRPr/>
          </a:p>
        </p:txBody>
      </p:sp>
      <p:sp>
        <p:nvSpPr>
          <p:cNvPr id="5" name="Shape 2">
            <a:extLst>
              <a:ext uri="{FF2B5EF4-FFF2-40B4-BE49-F238E27FC236}">
                <a16:creationId xmlns:a16="http://schemas.microsoft.com/office/drawing/2014/main" id="{3EE31D78-D92D-A20D-9944-6DD1A00A4403}"/>
              </a:ext>
            </a:extLst>
          </p:cNvPr>
          <p:cNvSpPr/>
          <p:nvPr/>
        </p:nvSpPr>
        <p:spPr>
          <a:xfrm>
            <a:off x="500063" y="985838"/>
            <a:ext cx="3946922" cy="14288"/>
          </a:xfrm>
          <a:prstGeom prst="rect">
            <a:avLst/>
          </a:prstGeom>
          <a:solidFill>
            <a:srgbClr val="00B4D8"/>
          </a:solidFill>
          <a:ln/>
        </p:spPr>
        <p:txBody>
          <a:bodyPr/>
          <a:lstStyle/>
          <a:p>
            <a:endParaRPr/>
          </a:p>
        </p:txBody>
      </p:sp>
      <p:sp>
        <p:nvSpPr>
          <p:cNvPr id="6" name="Shape 3">
            <a:extLst>
              <a:ext uri="{FF2B5EF4-FFF2-40B4-BE49-F238E27FC236}">
                <a16:creationId xmlns:a16="http://schemas.microsoft.com/office/drawing/2014/main" id="{DC78A7AD-44C7-0A38-84BE-2A35419FA1D9}"/>
              </a:ext>
            </a:extLst>
          </p:cNvPr>
          <p:cNvSpPr/>
          <p:nvPr/>
        </p:nvSpPr>
        <p:spPr>
          <a:xfrm>
            <a:off x="4432697" y="985838"/>
            <a:ext cx="14288" cy="2337792"/>
          </a:xfrm>
          <a:prstGeom prst="rect">
            <a:avLst/>
          </a:prstGeom>
          <a:solidFill>
            <a:srgbClr val="00B4D8"/>
          </a:solidFill>
          <a:ln/>
        </p:spPr>
        <p:txBody>
          <a:bodyPr/>
          <a:lstStyle/>
          <a:p>
            <a:endParaRPr/>
          </a:p>
        </p:txBody>
      </p:sp>
      <p:sp>
        <p:nvSpPr>
          <p:cNvPr id="7" name="Shape 4">
            <a:extLst>
              <a:ext uri="{FF2B5EF4-FFF2-40B4-BE49-F238E27FC236}">
                <a16:creationId xmlns:a16="http://schemas.microsoft.com/office/drawing/2014/main" id="{404ED5D7-8540-CCBF-35A5-2F96A91930C7}"/>
              </a:ext>
            </a:extLst>
          </p:cNvPr>
          <p:cNvSpPr/>
          <p:nvPr/>
        </p:nvSpPr>
        <p:spPr>
          <a:xfrm>
            <a:off x="500063" y="3309342"/>
            <a:ext cx="3946922" cy="14288"/>
          </a:xfrm>
          <a:prstGeom prst="rect">
            <a:avLst/>
          </a:prstGeom>
          <a:solidFill>
            <a:srgbClr val="00B4D8"/>
          </a:solidFill>
          <a:ln/>
        </p:spPr>
        <p:txBody>
          <a:bodyPr/>
          <a:lstStyle/>
          <a:p>
            <a:endParaRPr/>
          </a:p>
        </p:txBody>
      </p:sp>
      <p:sp>
        <p:nvSpPr>
          <p:cNvPr id="8" name="Shape 5">
            <a:extLst>
              <a:ext uri="{FF2B5EF4-FFF2-40B4-BE49-F238E27FC236}">
                <a16:creationId xmlns:a16="http://schemas.microsoft.com/office/drawing/2014/main" id="{C7DDD966-A40C-55A6-B94C-D664804A5C0D}"/>
              </a:ext>
            </a:extLst>
          </p:cNvPr>
          <p:cNvSpPr/>
          <p:nvPr/>
        </p:nvSpPr>
        <p:spPr>
          <a:xfrm>
            <a:off x="500063" y="985838"/>
            <a:ext cx="42863" cy="2337792"/>
          </a:xfrm>
          <a:prstGeom prst="rect">
            <a:avLst/>
          </a:prstGeom>
          <a:solidFill>
            <a:srgbClr val="00B4D8"/>
          </a:solidFill>
          <a:ln/>
        </p:spPr>
        <p:txBody>
          <a:bodyPr/>
          <a:lstStyle/>
          <a:p>
            <a:endParaRPr/>
          </a:p>
        </p:txBody>
      </p:sp>
      <p:pic>
        <p:nvPicPr>
          <p:cNvPr id="9" name="Image 1" descr="preencoded.png">
            <a:extLst>
              <a:ext uri="{FF2B5EF4-FFF2-40B4-BE49-F238E27FC236}">
                <a16:creationId xmlns:a16="http://schemas.microsoft.com/office/drawing/2014/main" id="{2318DD7B-A19C-B299-3A80-0215A0C01C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375" y="1282303"/>
            <a:ext cx="285750" cy="285750"/>
          </a:xfrm>
          <a:prstGeom prst="rect">
            <a:avLst/>
          </a:prstGeom>
        </p:spPr>
      </p:pic>
      <p:sp>
        <p:nvSpPr>
          <p:cNvPr id="10" name="Text 6">
            <a:extLst>
              <a:ext uri="{FF2B5EF4-FFF2-40B4-BE49-F238E27FC236}">
                <a16:creationId xmlns:a16="http://schemas.microsoft.com/office/drawing/2014/main" id="{A61CA86A-8F46-94EE-7F3E-C70C6B5F4B9B}"/>
              </a:ext>
            </a:extLst>
          </p:cNvPr>
          <p:cNvSpPr/>
          <p:nvPr/>
        </p:nvSpPr>
        <p:spPr>
          <a:xfrm>
            <a:off x="1107281" y="1200150"/>
            <a:ext cx="1309371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193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Early Detection</a:t>
            </a:r>
            <a:endParaRPr lang="en-US" sz="1193" dirty="0"/>
          </a:p>
        </p:txBody>
      </p:sp>
      <p:sp>
        <p:nvSpPr>
          <p:cNvPr id="11" name="Text 7">
            <a:extLst>
              <a:ext uri="{FF2B5EF4-FFF2-40B4-BE49-F238E27FC236}">
                <a16:creationId xmlns:a16="http://schemas.microsoft.com/office/drawing/2014/main" id="{D0DEE5C6-F1B4-EB36-5327-E9B5DF829923}"/>
              </a:ext>
            </a:extLst>
          </p:cNvPr>
          <p:cNvSpPr/>
          <p:nvPr/>
        </p:nvSpPr>
        <p:spPr>
          <a:xfrm>
            <a:off x="1107281" y="1493044"/>
            <a:ext cx="1309371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683" b="1" kern="0" spc="1" dirty="0">
                <a:solidFill>
                  <a:srgbClr val="00B4D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PROACTIVE</a:t>
            </a:r>
            <a:endParaRPr lang="en-US" sz="683" dirty="0"/>
          </a:p>
        </p:txBody>
      </p:sp>
      <p:sp>
        <p:nvSpPr>
          <p:cNvPr id="12" name="Text 8">
            <a:extLst>
              <a:ext uri="{FF2B5EF4-FFF2-40B4-BE49-F238E27FC236}">
                <a16:creationId xmlns:a16="http://schemas.microsoft.com/office/drawing/2014/main" id="{9CC5A6FE-2C59-7124-6FB9-7881EEA47C13}"/>
              </a:ext>
            </a:extLst>
          </p:cNvPr>
          <p:cNvSpPr/>
          <p:nvPr/>
        </p:nvSpPr>
        <p:spPr>
          <a:xfrm>
            <a:off x="714375" y="1785938"/>
            <a:ext cx="96441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269" dirty="0">
                <a:solidFill>
                  <a:srgbClr val="00B4D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1269" dirty="0"/>
          </a:p>
        </p:txBody>
      </p:sp>
      <p:sp>
        <p:nvSpPr>
          <p:cNvPr id="13" name="Text 9">
            <a:extLst>
              <a:ext uri="{FF2B5EF4-FFF2-40B4-BE49-F238E27FC236}">
                <a16:creationId xmlns:a16="http://schemas.microsoft.com/office/drawing/2014/main" id="{84923892-51AC-B7A2-D6F7-08E1E590684D}"/>
              </a:ext>
            </a:extLst>
          </p:cNvPr>
          <p:cNvSpPr/>
          <p:nvPr/>
        </p:nvSpPr>
        <p:spPr>
          <a:xfrm>
            <a:off x="892969" y="1793081"/>
            <a:ext cx="2481923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34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AI-powered screening using blood biomarkers</a:t>
            </a:r>
            <a:endParaRPr lang="en-US" sz="834" dirty="0"/>
          </a:p>
        </p:txBody>
      </p:sp>
      <p:sp>
        <p:nvSpPr>
          <p:cNvPr id="14" name="Text 10">
            <a:extLst>
              <a:ext uri="{FF2B5EF4-FFF2-40B4-BE49-F238E27FC236}">
                <a16:creationId xmlns:a16="http://schemas.microsoft.com/office/drawing/2014/main" id="{F11C5F0D-A8A3-E968-1B5F-38AFA9904E7E}"/>
              </a:ext>
            </a:extLst>
          </p:cNvPr>
          <p:cNvSpPr/>
          <p:nvPr/>
        </p:nvSpPr>
        <p:spPr>
          <a:xfrm>
            <a:off x="714375" y="2044898"/>
            <a:ext cx="96441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269" dirty="0">
                <a:solidFill>
                  <a:srgbClr val="00B4D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1269" dirty="0"/>
          </a:p>
        </p:txBody>
      </p:sp>
      <p:sp>
        <p:nvSpPr>
          <p:cNvPr id="15" name="Text 11">
            <a:extLst>
              <a:ext uri="{FF2B5EF4-FFF2-40B4-BE49-F238E27FC236}">
                <a16:creationId xmlns:a16="http://schemas.microsoft.com/office/drawing/2014/main" id="{26D548AE-8BF8-D2D7-A603-E8EB928B5008}"/>
              </a:ext>
            </a:extLst>
          </p:cNvPr>
          <p:cNvSpPr/>
          <p:nvPr/>
        </p:nvSpPr>
        <p:spPr>
          <a:xfrm>
            <a:off x="892969" y="2052042"/>
            <a:ext cx="2127693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34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Genome analysis with UAE-specific data</a:t>
            </a:r>
            <a:endParaRPr lang="en-US" sz="834" dirty="0"/>
          </a:p>
        </p:txBody>
      </p:sp>
      <p:sp>
        <p:nvSpPr>
          <p:cNvPr id="16" name="Text 12">
            <a:extLst>
              <a:ext uri="{FF2B5EF4-FFF2-40B4-BE49-F238E27FC236}">
                <a16:creationId xmlns:a16="http://schemas.microsoft.com/office/drawing/2014/main" id="{540E4644-3672-3557-8434-7798A7C21456}"/>
              </a:ext>
            </a:extLst>
          </p:cNvPr>
          <p:cNvSpPr/>
          <p:nvPr/>
        </p:nvSpPr>
        <p:spPr>
          <a:xfrm>
            <a:off x="714375" y="2303859"/>
            <a:ext cx="96441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269" dirty="0">
                <a:solidFill>
                  <a:srgbClr val="00B4D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1269" dirty="0"/>
          </a:p>
        </p:txBody>
      </p:sp>
      <p:sp>
        <p:nvSpPr>
          <p:cNvPr id="17" name="Text 13">
            <a:extLst>
              <a:ext uri="{FF2B5EF4-FFF2-40B4-BE49-F238E27FC236}">
                <a16:creationId xmlns:a16="http://schemas.microsoft.com/office/drawing/2014/main" id="{9F49419A-9964-7C62-8F09-68192CE4DE88}"/>
              </a:ext>
            </a:extLst>
          </p:cNvPr>
          <p:cNvSpPr/>
          <p:nvPr/>
        </p:nvSpPr>
        <p:spPr>
          <a:xfrm>
            <a:off x="892969" y="2311003"/>
            <a:ext cx="2071464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34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Advanced medical imaging integration</a:t>
            </a:r>
            <a:endParaRPr lang="en-US" sz="834" dirty="0"/>
          </a:p>
        </p:txBody>
      </p:sp>
      <p:sp>
        <p:nvSpPr>
          <p:cNvPr id="18" name="Text 14">
            <a:extLst>
              <a:ext uri="{FF2B5EF4-FFF2-40B4-BE49-F238E27FC236}">
                <a16:creationId xmlns:a16="http://schemas.microsoft.com/office/drawing/2014/main" id="{DAA8730A-E684-810C-B6BE-3F05A27791C0}"/>
              </a:ext>
            </a:extLst>
          </p:cNvPr>
          <p:cNvSpPr/>
          <p:nvPr/>
        </p:nvSpPr>
        <p:spPr>
          <a:xfrm>
            <a:off x="714375" y="2562820"/>
            <a:ext cx="96441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269" dirty="0">
                <a:solidFill>
                  <a:srgbClr val="00B4D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1269" dirty="0"/>
          </a:p>
        </p:txBody>
      </p:sp>
      <p:sp>
        <p:nvSpPr>
          <p:cNvPr id="19" name="Text 15">
            <a:extLst>
              <a:ext uri="{FF2B5EF4-FFF2-40B4-BE49-F238E27FC236}">
                <a16:creationId xmlns:a16="http://schemas.microsoft.com/office/drawing/2014/main" id="{B29150FD-2819-55F3-33AC-484E6DD9501B}"/>
              </a:ext>
            </a:extLst>
          </p:cNvPr>
          <p:cNvSpPr/>
          <p:nvPr/>
        </p:nvSpPr>
        <p:spPr>
          <a:xfrm>
            <a:off x="892969" y="2569964"/>
            <a:ext cx="2392068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34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Detects disease 5-10 years before symptoms</a:t>
            </a:r>
            <a:endParaRPr lang="en-US" sz="834" dirty="0"/>
          </a:p>
        </p:txBody>
      </p:sp>
      <p:sp>
        <p:nvSpPr>
          <p:cNvPr id="20" name="Text 16">
            <a:extLst>
              <a:ext uri="{FF2B5EF4-FFF2-40B4-BE49-F238E27FC236}">
                <a16:creationId xmlns:a16="http://schemas.microsoft.com/office/drawing/2014/main" id="{ADADDAA6-C28E-CEB6-6AA5-F7679052CA1F}"/>
              </a:ext>
            </a:extLst>
          </p:cNvPr>
          <p:cNvSpPr/>
          <p:nvPr/>
        </p:nvSpPr>
        <p:spPr>
          <a:xfrm>
            <a:off x="714375" y="2821781"/>
            <a:ext cx="96441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269" dirty="0">
                <a:solidFill>
                  <a:srgbClr val="00B4D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1269" dirty="0"/>
          </a:p>
        </p:txBody>
      </p:sp>
      <p:sp>
        <p:nvSpPr>
          <p:cNvPr id="21" name="Text 17">
            <a:extLst>
              <a:ext uri="{FF2B5EF4-FFF2-40B4-BE49-F238E27FC236}">
                <a16:creationId xmlns:a16="http://schemas.microsoft.com/office/drawing/2014/main" id="{2A8B0E4B-6D7E-231C-A234-028048BEA283}"/>
              </a:ext>
            </a:extLst>
          </p:cNvPr>
          <p:cNvSpPr/>
          <p:nvPr/>
        </p:nvSpPr>
        <p:spPr>
          <a:xfrm>
            <a:off x="892969" y="2828925"/>
            <a:ext cx="2504666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34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Accelerated access to 800K+ genome database</a:t>
            </a:r>
            <a:endParaRPr lang="en-US" sz="834" dirty="0"/>
          </a:p>
        </p:txBody>
      </p:sp>
      <p:sp>
        <p:nvSpPr>
          <p:cNvPr id="22" name="Shape 18">
            <a:extLst>
              <a:ext uri="{FF2B5EF4-FFF2-40B4-BE49-F238E27FC236}">
                <a16:creationId xmlns:a16="http://schemas.microsoft.com/office/drawing/2014/main" id="{3C18C7DA-661E-39DE-EA02-09D5796BB5F5}"/>
              </a:ext>
            </a:extLst>
          </p:cNvPr>
          <p:cNvSpPr/>
          <p:nvPr/>
        </p:nvSpPr>
        <p:spPr>
          <a:xfrm>
            <a:off x="4697016" y="985838"/>
            <a:ext cx="3946922" cy="2337792"/>
          </a:xfrm>
          <a:prstGeom prst="rect">
            <a:avLst/>
          </a:prstGeom>
          <a:solidFill>
            <a:srgbClr val="7209B7">
              <a:alpha val="1000"/>
            </a:srgbClr>
          </a:solidFill>
          <a:ln/>
        </p:spPr>
        <p:txBody>
          <a:bodyPr/>
          <a:lstStyle/>
          <a:p>
            <a:endParaRPr/>
          </a:p>
        </p:txBody>
      </p:sp>
      <p:sp>
        <p:nvSpPr>
          <p:cNvPr id="23" name="Shape 19">
            <a:extLst>
              <a:ext uri="{FF2B5EF4-FFF2-40B4-BE49-F238E27FC236}">
                <a16:creationId xmlns:a16="http://schemas.microsoft.com/office/drawing/2014/main" id="{A64C294E-ACE3-F391-98A0-EB006447AEE8}"/>
              </a:ext>
            </a:extLst>
          </p:cNvPr>
          <p:cNvSpPr/>
          <p:nvPr/>
        </p:nvSpPr>
        <p:spPr>
          <a:xfrm>
            <a:off x="4697016" y="985838"/>
            <a:ext cx="3946922" cy="14288"/>
          </a:xfrm>
          <a:prstGeom prst="rect">
            <a:avLst/>
          </a:prstGeom>
          <a:solidFill>
            <a:srgbClr val="7209B7"/>
          </a:solidFill>
          <a:ln/>
        </p:spPr>
        <p:txBody>
          <a:bodyPr/>
          <a:lstStyle/>
          <a:p>
            <a:endParaRPr/>
          </a:p>
        </p:txBody>
      </p:sp>
      <p:sp>
        <p:nvSpPr>
          <p:cNvPr id="24" name="Shape 20">
            <a:extLst>
              <a:ext uri="{FF2B5EF4-FFF2-40B4-BE49-F238E27FC236}">
                <a16:creationId xmlns:a16="http://schemas.microsoft.com/office/drawing/2014/main" id="{15CA9E6D-F628-D491-1F7E-27BB341B2F69}"/>
              </a:ext>
            </a:extLst>
          </p:cNvPr>
          <p:cNvSpPr/>
          <p:nvPr/>
        </p:nvSpPr>
        <p:spPr>
          <a:xfrm>
            <a:off x="8601075" y="985838"/>
            <a:ext cx="42863" cy="2337792"/>
          </a:xfrm>
          <a:prstGeom prst="rect">
            <a:avLst/>
          </a:prstGeom>
          <a:solidFill>
            <a:srgbClr val="7209B7"/>
          </a:solidFill>
          <a:ln/>
        </p:spPr>
        <p:txBody>
          <a:bodyPr/>
          <a:lstStyle/>
          <a:p>
            <a:endParaRPr/>
          </a:p>
        </p:txBody>
      </p:sp>
      <p:sp>
        <p:nvSpPr>
          <p:cNvPr id="25" name="Shape 21">
            <a:extLst>
              <a:ext uri="{FF2B5EF4-FFF2-40B4-BE49-F238E27FC236}">
                <a16:creationId xmlns:a16="http://schemas.microsoft.com/office/drawing/2014/main" id="{9C41CBEA-4D9F-C027-5F43-173108975232}"/>
              </a:ext>
            </a:extLst>
          </p:cNvPr>
          <p:cNvSpPr/>
          <p:nvPr/>
        </p:nvSpPr>
        <p:spPr>
          <a:xfrm>
            <a:off x="4697016" y="3309342"/>
            <a:ext cx="3946922" cy="14288"/>
          </a:xfrm>
          <a:prstGeom prst="rect">
            <a:avLst/>
          </a:prstGeom>
          <a:solidFill>
            <a:srgbClr val="7209B7"/>
          </a:solidFill>
          <a:ln/>
        </p:spPr>
        <p:txBody>
          <a:bodyPr/>
          <a:lstStyle/>
          <a:p>
            <a:endParaRPr/>
          </a:p>
        </p:txBody>
      </p:sp>
      <p:sp>
        <p:nvSpPr>
          <p:cNvPr id="26" name="Shape 22">
            <a:extLst>
              <a:ext uri="{FF2B5EF4-FFF2-40B4-BE49-F238E27FC236}">
                <a16:creationId xmlns:a16="http://schemas.microsoft.com/office/drawing/2014/main" id="{FA6705A3-3601-9D47-DE23-6989EF442CCC}"/>
              </a:ext>
            </a:extLst>
          </p:cNvPr>
          <p:cNvSpPr/>
          <p:nvPr/>
        </p:nvSpPr>
        <p:spPr>
          <a:xfrm>
            <a:off x="4697016" y="985838"/>
            <a:ext cx="14288" cy="2337792"/>
          </a:xfrm>
          <a:prstGeom prst="rect">
            <a:avLst/>
          </a:prstGeom>
          <a:solidFill>
            <a:srgbClr val="7209B7"/>
          </a:solidFill>
          <a:ln/>
        </p:spPr>
        <p:txBody>
          <a:bodyPr/>
          <a:lstStyle/>
          <a:p>
            <a:endParaRPr/>
          </a:p>
        </p:txBody>
      </p:sp>
      <p:pic>
        <p:nvPicPr>
          <p:cNvPr id="27" name="Image 2" descr="preencoded.png">
            <a:extLst>
              <a:ext uri="{FF2B5EF4-FFF2-40B4-BE49-F238E27FC236}">
                <a16:creationId xmlns:a16="http://schemas.microsoft.com/office/drawing/2014/main" id="{9E1579F6-BF42-07D3-D58E-06DD0078DD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1328" y="1282303"/>
            <a:ext cx="321469" cy="285750"/>
          </a:xfrm>
          <a:prstGeom prst="rect">
            <a:avLst/>
          </a:prstGeom>
        </p:spPr>
      </p:pic>
      <p:sp>
        <p:nvSpPr>
          <p:cNvPr id="28" name="Text 23">
            <a:extLst>
              <a:ext uri="{FF2B5EF4-FFF2-40B4-BE49-F238E27FC236}">
                <a16:creationId xmlns:a16="http://schemas.microsoft.com/office/drawing/2014/main" id="{C29513BD-2CB6-82C7-8A33-9AA258CEC973}"/>
              </a:ext>
            </a:extLst>
          </p:cNvPr>
          <p:cNvSpPr/>
          <p:nvPr/>
        </p:nvSpPr>
        <p:spPr>
          <a:xfrm>
            <a:off x="5339953" y="1200150"/>
            <a:ext cx="1459055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193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Behavior Change</a:t>
            </a:r>
            <a:endParaRPr lang="en-US" sz="1193" dirty="0"/>
          </a:p>
        </p:txBody>
      </p:sp>
      <p:sp>
        <p:nvSpPr>
          <p:cNvPr id="29" name="Text 24">
            <a:extLst>
              <a:ext uri="{FF2B5EF4-FFF2-40B4-BE49-F238E27FC236}">
                <a16:creationId xmlns:a16="http://schemas.microsoft.com/office/drawing/2014/main" id="{49738A40-4F82-523F-6B29-FD9864D05A61}"/>
              </a:ext>
            </a:extLst>
          </p:cNvPr>
          <p:cNvSpPr/>
          <p:nvPr/>
        </p:nvSpPr>
        <p:spPr>
          <a:xfrm>
            <a:off x="5339953" y="1493044"/>
            <a:ext cx="1459055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683" b="1" kern="0" spc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PROACTIVE</a:t>
            </a:r>
            <a:endParaRPr lang="en-US" sz="683" dirty="0"/>
          </a:p>
        </p:txBody>
      </p:sp>
      <p:sp>
        <p:nvSpPr>
          <p:cNvPr id="30" name="Text 25">
            <a:extLst>
              <a:ext uri="{FF2B5EF4-FFF2-40B4-BE49-F238E27FC236}">
                <a16:creationId xmlns:a16="http://schemas.microsoft.com/office/drawing/2014/main" id="{035ADE5D-CB19-45DA-F8BB-EBBE5782A64A}"/>
              </a:ext>
            </a:extLst>
          </p:cNvPr>
          <p:cNvSpPr/>
          <p:nvPr/>
        </p:nvSpPr>
        <p:spPr>
          <a:xfrm>
            <a:off x="4911328" y="1785938"/>
            <a:ext cx="96441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269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1269" dirty="0"/>
          </a:p>
        </p:txBody>
      </p:sp>
      <p:sp>
        <p:nvSpPr>
          <p:cNvPr id="31" name="Text 26">
            <a:extLst>
              <a:ext uri="{FF2B5EF4-FFF2-40B4-BE49-F238E27FC236}">
                <a16:creationId xmlns:a16="http://schemas.microsoft.com/office/drawing/2014/main" id="{9F1B744F-2DE8-3A1C-7A18-E941922FFC39}"/>
              </a:ext>
            </a:extLst>
          </p:cNvPr>
          <p:cNvSpPr/>
          <p:nvPr/>
        </p:nvSpPr>
        <p:spPr>
          <a:xfrm>
            <a:off x="5089922" y="1793081"/>
            <a:ext cx="2068506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34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Personalized nutrition (Emirati cuisine)</a:t>
            </a:r>
            <a:endParaRPr lang="en-US" sz="834" dirty="0"/>
          </a:p>
        </p:txBody>
      </p:sp>
      <p:sp>
        <p:nvSpPr>
          <p:cNvPr id="32" name="Text 27">
            <a:extLst>
              <a:ext uri="{FF2B5EF4-FFF2-40B4-BE49-F238E27FC236}">
                <a16:creationId xmlns:a16="http://schemas.microsoft.com/office/drawing/2014/main" id="{4D713635-C92A-4E30-830D-593160445ED7}"/>
              </a:ext>
            </a:extLst>
          </p:cNvPr>
          <p:cNvSpPr/>
          <p:nvPr/>
        </p:nvSpPr>
        <p:spPr>
          <a:xfrm>
            <a:off x="4911328" y="2044898"/>
            <a:ext cx="96441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269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1269" dirty="0"/>
          </a:p>
        </p:txBody>
      </p:sp>
      <p:sp>
        <p:nvSpPr>
          <p:cNvPr id="33" name="Text 28">
            <a:extLst>
              <a:ext uri="{FF2B5EF4-FFF2-40B4-BE49-F238E27FC236}">
                <a16:creationId xmlns:a16="http://schemas.microsoft.com/office/drawing/2014/main" id="{3FED911E-350F-BCC6-BC33-548483DFFE6B}"/>
              </a:ext>
            </a:extLst>
          </p:cNvPr>
          <p:cNvSpPr/>
          <p:nvPr/>
        </p:nvSpPr>
        <p:spPr>
          <a:xfrm>
            <a:off x="5089922" y="2052042"/>
            <a:ext cx="2271824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34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Gamification and community engagement</a:t>
            </a:r>
            <a:endParaRPr lang="en-US" sz="834" dirty="0"/>
          </a:p>
        </p:txBody>
      </p:sp>
      <p:sp>
        <p:nvSpPr>
          <p:cNvPr id="34" name="Text 29">
            <a:extLst>
              <a:ext uri="{FF2B5EF4-FFF2-40B4-BE49-F238E27FC236}">
                <a16:creationId xmlns:a16="http://schemas.microsoft.com/office/drawing/2014/main" id="{A637724C-D65C-FD9A-6508-6A5A484B9F66}"/>
              </a:ext>
            </a:extLst>
          </p:cNvPr>
          <p:cNvSpPr/>
          <p:nvPr/>
        </p:nvSpPr>
        <p:spPr>
          <a:xfrm>
            <a:off x="4911328" y="2303859"/>
            <a:ext cx="96441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269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1269" dirty="0"/>
          </a:p>
        </p:txBody>
      </p:sp>
      <p:sp>
        <p:nvSpPr>
          <p:cNvPr id="35" name="Text 30">
            <a:extLst>
              <a:ext uri="{FF2B5EF4-FFF2-40B4-BE49-F238E27FC236}">
                <a16:creationId xmlns:a16="http://schemas.microsoft.com/office/drawing/2014/main" id="{2F0F73CE-2238-8205-BF16-BA2AC34F0314}"/>
              </a:ext>
            </a:extLst>
          </p:cNvPr>
          <p:cNvSpPr/>
          <p:nvPr/>
        </p:nvSpPr>
        <p:spPr>
          <a:xfrm>
            <a:off x="5089922" y="2311003"/>
            <a:ext cx="211661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34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AI health coach with real-time feedback</a:t>
            </a:r>
            <a:endParaRPr lang="en-US" sz="834" dirty="0"/>
          </a:p>
        </p:txBody>
      </p:sp>
      <p:sp>
        <p:nvSpPr>
          <p:cNvPr id="36" name="Text 31">
            <a:extLst>
              <a:ext uri="{FF2B5EF4-FFF2-40B4-BE49-F238E27FC236}">
                <a16:creationId xmlns:a16="http://schemas.microsoft.com/office/drawing/2014/main" id="{6727F247-C13E-679E-9D19-2C94B25E74BF}"/>
              </a:ext>
            </a:extLst>
          </p:cNvPr>
          <p:cNvSpPr/>
          <p:nvPr/>
        </p:nvSpPr>
        <p:spPr>
          <a:xfrm>
            <a:off x="4911328" y="2562820"/>
            <a:ext cx="96441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269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1269" dirty="0"/>
          </a:p>
        </p:txBody>
      </p:sp>
      <p:sp>
        <p:nvSpPr>
          <p:cNvPr id="37" name="Text 32">
            <a:extLst>
              <a:ext uri="{FF2B5EF4-FFF2-40B4-BE49-F238E27FC236}">
                <a16:creationId xmlns:a16="http://schemas.microsoft.com/office/drawing/2014/main" id="{F7DA54AC-5F1A-DA3F-0306-6366EAB76905}"/>
              </a:ext>
            </a:extLst>
          </p:cNvPr>
          <p:cNvSpPr/>
          <p:nvPr/>
        </p:nvSpPr>
        <p:spPr>
          <a:xfrm>
            <a:off x="5089922" y="2569964"/>
            <a:ext cx="201110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34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Cultural adaptation (Ramadan-aware)</a:t>
            </a:r>
            <a:endParaRPr lang="en-US" sz="834" dirty="0"/>
          </a:p>
        </p:txBody>
      </p:sp>
      <p:sp>
        <p:nvSpPr>
          <p:cNvPr id="38" name="Text 33">
            <a:extLst>
              <a:ext uri="{FF2B5EF4-FFF2-40B4-BE49-F238E27FC236}">
                <a16:creationId xmlns:a16="http://schemas.microsoft.com/office/drawing/2014/main" id="{F480652F-586E-BA24-CFA0-99E171A9F540}"/>
              </a:ext>
            </a:extLst>
          </p:cNvPr>
          <p:cNvSpPr/>
          <p:nvPr/>
        </p:nvSpPr>
        <p:spPr>
          <a:xfrm>
            <a:off x="4911328" y="2821781"/>
            <a:ext cx="96441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269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1269" dirty="0"/>
          </a:p>
        </p:txBody>
      </p:sp>
      <p:sp>
        <p:nvSpPr>
          <p:cNvPr id="39" name="Text 34">
            <a:extLst>
              <a:ext uri="{FF2B5EF4-FFF2-40B4-BE49-F238E27FC236}">
                <a16:creationId xmlns:a16="http://schemas.microsoft.com/office/drawing/2014/main" id="{136FDA83-1659-A2F3-ED79-45A1A8C6A9B9}"/>
              </a:ext>
            </a:extLst>
          </p:cNvPr>
          <p:cNvSpPr/>
          <p:nvPr/>
        </p:nvSpPr>
        <p:spPr>
          <a:xfrm>
            <a:off x="5089922" y="2828925"/>
            <a:ext cx="181155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34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Prevents disease from developing</a:t>
            </a:r>
            <a:endParaRPr lang="en-US" sz="834" dirty="0"/>
          </a:p>
        </p:txBody>
      </p:sp>
      <p:sp>
        <p:nvSpPr>
          <p:cNvPr id="40" name="Shape 35">
            <a:extLst>
              <a:ext uri="{FF2B5EF4-FFF2-40B4-BE49-F238E27FC236}">
                <a16:creationId xmlns:a16="http://schemas.microsoft.com/office/drawing/2014/main" id="{8C1185CC-3990-F23D-63C9-564E4929D0A8}"/>
              </a:ext>
            </a:extLst>
          </p:cNvPr>
          <p:cNvSpPr/>
          <p:nvPr/>
        </p:nvSpPr>
        <p:spPr>
          <a:xfrm>
            <a:off x="500063" y="3545086"/>
            <a:ext cx="8143875" cy="892969"/>
          </a:xfrm>
          <a:prstGeom prst="rect">
            <a:avLst/>
          </a:prstGeom>
          <a:solidFill>
            <a:srgbClr val="7209B7">
              <a:alpha val="8000"/>
            </a:srgbClr>
          </a:solidFill>
          <a:ln w="198">
            <a:solidFill>
              <a:srgbClr val="0A4D68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41" name="Text 36">
            <a:extLst>
              <a:ext uri="{FF2B5EF4-FFF2-40B4-BE49-F238E27FC236}">
                <a16:creationId xmlns:a16="http://schemas.microsoft.com/office/drawing/2014/main" id="{F6015513-0FAF-7995-4F3D-3A898D4E56D2}"/>
              </a:ext>
            </a:extLst>
          </p:cNvPr>
          <p:cNvSpPr/>
          <p:nvPr/>
        </p:nvSpPr>
        <p:spPr>
          <a:xfrm>
            <a:off x="785813" y="3723680"/>
            <a:ext cx="1732359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683" b="1" kern="0" spc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Investment</a:t>
            </a:r>
            <a:endParaRPr lang="en-US" sz="683" dirty="0"/>
          </a:p>
        </p:txBody>
      </p:sp>
      <p:sp>
        <p:nvSpPr>
          <p:cNvPr id="42" name="Text 37">
            <a:extLst>
              <a:ext uri="{FF2B5EF4-FFF2-40B4-BE49-F238E27FC236}">
                <a16:creationId xmlns:a16="http://schemas.microsoft.com/office/drawing/2014/main" id="{5FFD43B3-FA76-F833-B935-9C4CD14CD9BB}"/>
              </a:ext>
            </a:extLst>
          </p:cNvPr>
          <p:cNvSpPr/>
          <p:nvPr/>
        </p:nvSpPr>
        <p:spPr>
          <a:xfrm>
            <a:off x="785813" y="3930848"/>
            <a:ext cx="1732359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397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$15M</a:t>
            </a:r>
            <a:endParaRPr lang="en-US" sz="1397" dirty="0"/>
          </a:p>
        </p:txBody>
      </p:sp>
      <p:sp>
        <p:nvSpPr>
          <p:cNvPr id="43" name="Text 38">
            <a:extLst>
              <a:ext uri="{FF2B5EF4-FFF2-40B4-BE49-F238E27FC236}">
                <a16:creationId xmlns:a16="http://schemas.microsoft.com/office/drawing/2014/main" id="{9C629A57-C8C0-AB37-E668-3849D82A3BDF}"/>
              </a:ext>
            </a:extLst>
          </p:cNvPr>
          <p:cNvSpPr/>
          <p:nvPr/>
        </p:nvSpPr>
        <p:spPr>
          <a:xfrm>
            <a:off x="2732484" y="3723680"/>
            <a:ext cx="1732359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683" b="1" kern="0" spc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5-Year Return</a:t>
            </a:r>
            <a:endParaRPr lang="en-US" sz="683" dirty="0"/>
          </a:p>
        </p:txBody>
      </p:sp>
      <p:sp>
        <p:nvSpPr>
          <p:cNvPr id="44" name="Text 39">
            <a:extLst>
              <a:ext uri="{FF2B5EF4-FFF2-40B4-BE49-F238E27FC236}">
                <a16:creationId xmlns:a16="http://schemas.microsoft.com/office/drawing/2014/main" id="{09040A42-4740-3696-B3AB-CC849BFB9860}"/>
              </a:ext>
            </a:extLst>
          </p:cNvPr>
          <p:cNvSpPr/>
          <p:nvPr/>
        </p:nvSpPr>
        <p:spPr>
          <a:xfrm>
            <a:off x="2732484" y="3930848"/>
            <a:ext cx="1732359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397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AED 284M</a:t>
            </a:r>
            <a:endParaRPr lang="en-US" sz="1397" dirty="0"/>
          </a:p>
        </p:txBody>
      </p:sp>
      <p:sp>
        <p:nvSpPr>
          <p:cNvPr id="45" name="Text 40">
            <a:extLst>
              <a:ext uri="{FF2B5EF4-FFF2-40B4-BE49-F238E27FC236}">
                <a16:creationId xmlns:a16="http://schemas.microsoft.com/office/drawing/2014/main" id="{66E79282-A837-9445-DA49-2C2F3135CD8E}"/>
              </a:ext>
            </a:extLst>
          </p:cNvPr>
          <p:cNvSpPr/>
          <p:nvPr/>
        </p:nvSpPr>
        <p:spPr>
          <a:xfrm>
            <a:off x="4679156" y="3723680"/>
            <a:ext cx="1732359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683" b="1" kern="0" spc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ROI</a:t>
            </a:r>
            <a:endParaRPr lang="en-US" sz="683" dirty="0"/>
          </a:p>
        </p:txBody>
      </p:sp>
      <p:sp>
        <p:nvSpPr>
          <p:cNvPr id="46" name="Text 41">
            <a:extLst>
              <a:ext uri="{FF2B5EF4-FFF2-40B4-BE49-F238E27FC236}">
                <a16:creationId xmlns:a16="http://schemas.microsoft.com/office/drawing/2014/main" id="{9D004887-4BE7-FC2A-819F-AC9DD7A7AF3C}"/>
              </a:ext>
            </a:extLst>
          </p:cNvPr>
          <p:cNvSpPr/>
          <p:nvPr/>
        </p:nvSpPr>
        <p:spPr>
          <a:xfrm>
            <a:off x="4679156" y="3930848"/>
            <a:ext cx="1732359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397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1,893%</a:t>
            </a:r>
            <a:endParaRPr lang="en-US" sz="1397" dirty="0"/>
          </a:p>
        </p:txBody>
      </p:sp>
      <p:sp>
        <p:nvSpPr>
          <p:cNvPr id="47" name="Text 42">
            <a:extLst>
              <a:ext uri="{FF2B5EF4-FFF2-40B4-BE49-F238E27FC236}">
                <a16:creationId xmlns:a16="http://schemas.microsoft.com/office/drawing/2014/main" id="{98E7FABD-9FE8-09C5-C87E-096E766F7080}"/>
              </a:ext>
            </a:extLst>
          </p:cNvPr>
          <p:cNvSpPr/>
          <p:nvPr/>
        </p:nvSpPr>
        <p:spPr>
          <a:xfrm>
            <a:off x="6625828" y="3723680"/>
            <a:ext cx="1732359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683" b="1" kern="0" spc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Lives Saved</a:t>
            </a:r>
            <a:endParaRPr lang="en-US" sz="683" dirty="0"/>
          </a:p>
        </p:txBody>
      </p:sp>
      <p:sp>
        <p:nvSpPr>
          <p:cNvPr id="48" name="Text 43">
            <a:extLst>
              <a:ext uri="{FF2B5EF4-FFF2-40B4-BE49-F238E27FC236}">
                <a16:creationId xmlns:a16="http://schemas.microsoft.com/office/drawing/2014/main" id="{3FEEB912-5AC6-8FEC-959F-CBF24D0E4792}"/>
              </a:ext>
            </a:extLst>
          </p:cNvPr>
          <p:cNvSpPr/>
          <p:nvPr/>
        </p:nvSpPr>
        <p:spPr>
          <a:xfrm>
            <a:off x="6625828" y="3930848"/>
            <a:ext cx="1732359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397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15,000</a:t>
            </a:r>
            <a:endParaRPr lang="en-US" sz="1397" dirty="0"/>
          </a:p>
        </p:txBody>
      </p:sp>
    </p:spTree>
    <p:extLst>
      <p:ext uri="{BB962C8B-B14F-4D97-AF65-F5344CB8AC3E}">
        <p14:creationId xmlns:p14="http://schemas.microsoft.com/office/powerpoint/2010/main" val="39856288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6007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00063" y="357188"/>
            <a:ext cx="8143875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602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The Only Integrated Solution in the Market</a:t>
            </a:r>
            <a:endParaRPr lang="en-US" sz="1602" dirty="0"/>
          </a:p>
        </p:txBody>
      </p:sp>
      <p:sp>
        <p:nvSpPr>
          <p:cNvPr id="4" name="Shape 1"/>
          <p:cNvSpPr/>
          <p:nvPr/>
        </p:nvSpPr>
        <p:spPr>
          <a:xfrm>
            <a:off x="500063" y="985838"/>
            <a:ext cx="2280279" cy="428625"/>
          </a:xfrm>
          <a:prstGeom prst="rect">
            <a:avLst/>
          </a:prstGeom>
          <a:solidFill>
            <a:srgbClr val="0A4D68"/>
          </a:solidFill>
          <a:ln/>
        </p:spPr>
        <p:txBody>
          <a:bodyPr/>
          <a:lstStyle/>
          <a:p>
            <a:endParaRPr/>
          </a:p>
        </p:txBody>
      </p:sp>
      <p:sp>
        <p:nvSpPr>
          <p:cNvPr id="5" name="Text 2"/>
          <p:cNvSpPr/>
          <p:nvPr/>
        </p:nvSpPr>
        <p:spPr>
          <a:xfrm>
            <a:off x="500063" y="985838"/>
            <a:ext cx="2280279" cy="428625"/>
          </a:xfrm>
          <a:prstGeom prst="rect">
            <a:avLst/>
          </a:prstGeom>
          <a:noFill/>
          <a:ln/>
        </p:spPr>
        <p:txBody>
          <a:bodyPr wrap="square" lIns="102108" tIns="153035" rIns="102108" bIns="153035" rtlCol="0" anchor="ctr">
            <a:spAutoFit/>
          </a:bodyPr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Capability</a:t>
            </a:r>
            <a:endParaRPr lang="en-US" sz="784" dirty="0"/>
          </a:p>
        </p:txBody>
      </p:sp>
      <p:sp>
        <p:nvSpPr>
          <p:cNvPr id="6" name="Shape 3"/>
          <p:cNvSpPr/>
          <p:nvPr/>
        </p:nvSpPr>
        <p:spPr>
          <a:xfrm>
            <a:off x="2780342" y="985838"/>
            <a:ext cx="1465892" cy="428625"/>
          </a:xfrm>
          <a:prstGeom prst="rect">
            <a:avLst/>
          </a:prstGeom>
          <a:solidFill>
            <a:srgbClr val="0A4D68"/>
          </a:solidFill>
          <a:ln/>
        </p:spPr>
        <p:txBody>
          <a:bodyPr/>
          <a:lstStyle/>
          <a:p>
            <a:endParaRPr/>
          </a:p>
        </p:txBody>
      </p:sp>
      <p:sp>
        <p:nvSpPr>
          <p:cNvPr id="7" name="Text 4"/>
          <p:cNvSpPr/>
          <p:nvPr/>
        </p:nvSpPr>
        <p:spPr>
          <a:xfrm>
            <a:off x="2780342" y="985838"/>
            <a:ext cx="1465892" cy="428625"/>
          </a:xfrm>
          <a:prstGeom prst="rect">
            <a:avLst/>
          </a:prstGeom>
          <a:noFill/>
          <a:ln/>
        </p:spPr>
        <p:txBody>
          <a:bodyPr wrap="square" lIns="102108" tIns="153035" rIns="102108" bIns="153035" rtlCol="0" anchor="ctr">
            <a:spAutoFit/>
          </a:bodyPr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Daman-Hayat AI</a:t>
            </a:r>
            <a:endParaRPr lang="en-US" sz="784" dirty="0"/>
          </a:p>
        </p:txBody>
      </p:sp>
      <p:sp>
        <p:nvSpPr>
          <p:cNvPr id="8" name="Shape 5"/>
          <p:cNvSpPr/>
          <p:nvPr/>
        </p:nvSpPr>
        <p:spPr>
          <a:xfrm>
            <a:off x="4246234" y="985838"/>
            <a:ext cx="1465892" cy="428625"/>
          </a:xfrm>
          <a:prstGeom prst="rect">
            <a:avLst/>
          </a:prstGeom>
          <a:solidFill>
            <a:srgbClr val="2C3E50"/>
          </a:solidFill>
          <a:ln/>
        </p:spPr>
        <p:txBody>
          <a:bodyPr/>
          <a:lstStyle/>
          <a:p>
            <a:endParaRPr/>
          </a:p>
        </p:txBody>
      </p:sp>
      <p:sp>
        <p:nvSpPr>
          <p:cNvPr id="9" name="Text 6"/>
          <p:cNvSpPr/>
          <p:nvPr/>
        </p:nvSpPr>
        <p:spPr>
          <a:xfrm>
            <a:off x="4246234" y="985838"/>
            <a:ext cx="1465892" cy="428625"/>
          </a:xfrm>
          <a:prstGeom prst="rect">
            <a:avLst/>
          </a:prstGeom>
          <a:noFill/>
          <a:ln/>
        </p:spPr>
        <p:txBody>
          <a:bodyPr wrap="square" lIns="102108" tIns="153035" rIns="102108" bIns="153035" rtlCol="0" anchor="ctr">
            <a:spAutoFit/>
          </a:bodyPr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Govt AI Platform</a:t>
            </a:r>
            <a:endParaRPr lang="en-US" sz="784" dirty="0"/>
          </a:p>
        </p:txBody>
      </p:sp>
      <p:sp>
        <p:nvSpPr>
          <p:cNvPr id="10" name="Shape 7"/>
          <p:cNvSpPr/>
          <p:nvPr/>
        </p:nvSpPr>
        <p:spPr>
          <a:xfrm>
            <a:off x="5712126" y="985838"/>
            <a:ext cx="1465892" cy="428625"/>
          </a:xfrm>
          <a:prstGeom prst="rect">
            <a:avLst/>
          </a:prstGeom>
          <a:solidFill>
            <a:srgbClr val="2C3E50"/>
          </a:solidFill>
          <a:ln/>
        </p:spPr>
        <p:txBody>
          <a:bodyPr/>
          <a:lstStyle/>
          <a:p>
            <a:endParaRPr/>
          </a:p>
        </p:txBody>
      </p:sp>
      <p:sp>
        <p:nvSpPr>
          <p:cNvPr id="11" name="Text 8"/>
          <p:cNvSpPr/>
          <p:nvPr/>
        </p:nvSpPr>
        <p:spPr>
          <a:xfrm>
            <a:off x="5712126" y="985838"/>
            <a:ext cx="1465892" cy="428625"/>
          </a:xfrm>
          <a:prstGeom prst="rect">
            <a:avLst/>
          </a:prstGeom>
          <a:noFill/>
          <a:ln/>
        </p:spPr>
        <p:txBody>
          <a:bodyPr wrap="square" lIns="102108" tIns="153035" rIns="102108" bIns="153035" rtlCol="0" anchor="ctr">
            <a:spAutoFit/>
          </a:bodyPr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Wellness Apps</a:t>
            </a:r>
            <a:endParaRPr lang="en-US" sz="784" dirty="0"/>
          </a:p>
        </p:txBody>
      </p:sp>
      <p:sp>
        <p:nvSpPr>
          <p:cNvPr id="12" name="Shape 9"/>
          <p:cNvSpPr/>
          <p:nvPr/>
        </p:nvSpPr>
        <p:spPr>
          <a:xfrm>
            <a:off x="7178018" y="985838"/>
            <a:ext cx="1465920" cy="428625"/>
          </a:xfrm>
          <a:prstGeom prst="rect">
            <a:avLst/>
          </a:prstGeom>
          <a:solidFill>
            <a:srgbClr val="2C3E50"/>
          </a:solidFill>
          <a:ln/>
        </p:spPr>
        <p:txBody>
          <a:bodyPr/>
          <a:lstStyle/>
          <a:p>
            <a:endParaRPr/>
          </a:p>
        </p:txBody>
      </p:sp>
      <p:sp>
        <p:nvSpPr>
          <p:cNvPr id="13" name="Text 10"/>
          <p:cNvSpPr/>
          <p:nvPr/>
        </p:nvSpPr>
        <p:spPr>
          <a:xfrm>
            <a:off x="7178018" y="985838"/>
            <a:ext cx="1465920" cy="428625"/>
          </a:xfrm>
          <a:prstGeom prst="rect">
            <a:avLst/>
          </a:prstGeom>
          <a:noFill/>
          <a:ln/>
        </p:spPr>
        <p:txBody>
          <a:bodyPr wrap="square" lIns="102108" tIns="153035" rIns="102108" bIns="153035" rtlCol="0" anchor="ctr">
            <a:spAutoFit/>
          </a:bodyPr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Precision Med</a:t>
            </a:r>
            <a:endParaRPr lang="en-US" sz="784" dirty="0"/>
          </a:p>
        </p:txBody>
      </p:sp>
      <p:sp>
        <p:nvSpPr>
          <p:cNvPr id="14" name="Shape 11"/>
          <p:cNvSpPr/>
          <p:nvPr/>
        </p:nvSpPr>
        <p:spPr>
          <a:xfrm>
            <a:off x="500063" y="1414463"/>
            <a:ext cx="2280279" cy="426839"/>
          </a:xfrm>
          <a:prstGeom prst="rect">
            <a:avLst/>
          </a:prstGeom>
          <a:solidFill>
            <a:srgbClr val="00B4D8">
              <a:alpha val="5000"/>
            </a:srgbClr>
          </a:solidFill>
          <a:ln/>
        </p:spPr>
        <p:txBody>
          <a:bodyPr/>
          <a:lstStyle/>
          <a:p>
            <a:endParaRPr/>
          </a:p>
        </p:txBody>
      </p:sp>
      <p:sp>
        <p:nvSpPr>
          <p:cNvPr id="15" name="Shape 12"/>
          <p:cNvSpPr/>
          <p:nvPr/>
        </p:nvSpPr>
        <p:spPr>
          <a:xfrm>
            <a:off x="500063" y="1834158"/>
            <a:ext cx="2280279" cy="7144"/>
          </a:xfrm>
          <a:prstGeom prst="rect">
            <a:avLst/>
          </a:prstGeom>
          <a:solidFill>
            <a:srgbClr val="D9F4F9"/>
          </a:solidFill>
          <a:ln/>
        </p:spPr>
        <p:txBody>
          <a:bodyPr/>
          <a:lstStyle/>
          <a:p>
            <a:endParaRPr/>
          </a:p>
        </p:txBody>
      </p:sp>
      <p:sp>
        <p:nvSpPr>
          <p:cNvPr id="16" name="Text 13"/>
          <p:cNvSpPr/>
          <p:nvPr/>
        </p:nvSpPr>
        <p:spPr>
          <a:xfrm>
            <a:off x="500063" y="1414463"/>
            <a:ext cx="2280279" cy="426839"/>
          </a:xfrm>
          <a:prstGeom prst="rect">
            <a:avLst/>
          </a:prstGeom>
          <a:noFill/>
          <a:ln/>
        </p:spPr>
        <p:txBody>
          <a:bodyPr wrap="square" lIns="102108" tIns="136017" rIns="102108" bIns="136017" rtlCol="0" anchor="ctr">
            <a:spAutoFit/>
          </a:bodyPr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734" b="1" dirty="0">
                <a:solidFill>
                  <a:srgbClr val="0A4D6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Early Detection (5-10 years)</a:t>
            </a:r>
            <a:endParaRPr lang="en-US" sz="734" dirty="0"/>
          </a:p>
        </p:txBody>
      </p:sp>
      <p:sp>
        <p:nvSpPr>
          <p:cNvPr id="17" name="Shape 14"/>
          <p:cNvSpPr/>
          <p:nvPr/>
        </p:nvSpPr>
        <p:spPr>
          <a:xfrm>
            <a:off x="2780342" y="1414463"/>
            <a:ext cx="1465892" cy="426839"/>
          </a:xfrm>
          <a:prstGeom prst="rect">
            <a:avLst/>
          </a:prstGeom>
          <a:solidFill>
            <a:srgbClr val="00B4D8">
              <a:alpha val="8000"/>
            </a:srgbClr>
          </a:solidFill>
          <a:ln/>
        </p:spPr>
        <p:txBody>
          <a:bodyPr/>
          <a:lstStyle/>
          <a:p>
            <a:endParaRPr/>
          </a:p>
        </p:txBody>
      </p:sp>
      <p:sp>
        <p:nvSpPr>
          <p:cNvPr id="18" name="Shape 15"/>
          <p:cNvSpPr/>
          <p:nvPr/>
        </p:nvSpPr>
        <p:spPr>
          <a:xfrm>
            <a:off x="2780342" y="1834158"/>
            <a:ext cx="1465892" cy="7144"/>
          </a:xfrm>
          <a:prstGeom prst="rect">
            <a:avLst/>
          </a:prstGeom>
          <a:solidFill>
            <a:srgbClr val="D9F4F9"/>
          </a:solidFill>
          <a:ln/>
        </p:spPr>
        <p:txBody>
          <a:bodyPr/>
          <a:lstStyle/>
          <a:p>
            <a:endParaRPr/>
          </a:p>
        </p:txBody>
      </p:sp>
      <p:pic>
        <p:nvPicPr>
          <p:cNvPr id="1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7549" y="1532334"/>
            <a:ext cx="171450" cy="171450"/>
          </a:xfrm>
          <a:prstGeom prst="rect">
            <a:avLst/>
          </a:prstGeom>
        </p:spPr>
      </p:pic>
      <p:pic>
        <p:nvPicPr>
          <p:cNvPr id="2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93441" y="1528763"/>
            <a:ext cx="171450" cy="171450"/>
          </a:xfrm>
          <a:prstGeom prst="rect">
            <a:avLst/>
          </a:prstGeom>
        </p:spPr>
      </p:pic>
      <p:pic>
        <p:nvPicPr>
          <p:cNvPr id="2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59333" y="1528763"/>
            <a:ext cx="171450" cy="171450"/>
          </a:xfrm>
          <a:prstGeom prst="rect">
            <a:avLst/>
          </a:prstGeom>
        </p:spPr>
      </p:pic>
      <p:pic>
        <p:nvPicPr>
          <p:cNvPr id="22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25253" y="1528763"/>
            <a:ext cx="171450" cy="171450"/>
          </a:xfrm>
          <a:prstGeom prst="rect">
            <a:avLst/>
          </a:prstGeom>
        </p:spPr>
      </p:pic>
      <p:sp>
        <p:nvSpPr>
          <p:cNvPr id="23" name="Shape 16"/>
          <p:cNvSpPr/>
          <p:nvPr/>
        </p:nvSpPr>
        <p:spPr>
          <a:xfrm>
            <a:off x="500063" y="1841302"/>
            <a:ext cx="2280279" cy="426839"/>
          </a:xfrm>
          <a:prstGeom prst="rect">
            <a:avLst/>
          </a:prstGeom>
          <a:solidFill>
            <a:srgbClr val="00B4D8">
              <a:alpha val="5000"/>
            </a:srgbClr>
          </a:solidFill>
          <a:ln/>
        </p:spPr>
        <p:txBody>
          <a:bodyPr/>
          <a:lstStyle/>
          <a:p>
            <a:endParaRPr/>
          </a:p>
        </p:txBody>
      </p:sp>
      <p:sp>
        <p:nvSpPr>
          <p:cNvPr id="24" name="Shape 17"/>
          <p:cNvSpPr/>
          <p:nvPr/>
        </p:nvSpPr>
        <p:spPr>
          <a:xfrm>
            <a:off x="500063" y="2260997"/>
            <a:ext cx="2280279" cy="7144"/>
          </a:xfrm>
          <a:prstGeom prst="rect">
            <a:avLst/>
          </a:prstGeom>
          <a:solidFill>
            <a:srgbClr val="D9F4F9"/>
          </a:solidFill>
          <a:ln/>
        </p:spPr>
        <p:txBody>
          <a:bodyPr/>
          <a:lstStyle/>
          <a:p>
            <a:endParaRPr/>
          </a:p>
        </p:txBody>
      </p:sp>
      <p:sp>
        <p:nvSpPr>
          <p:cNvPr id="25" name="Text 18"/>
          <p:cNvSpPr/>
          <p:nvPr/>
        </p:nvSpPr>
        <p:spPr>
          <a:xfrm>
            <a:off x="500063" y="1841302"/>
            <a:ext cx="2280279" cy="426839"/>
          </a:xfrm>
          <a:prstGeom prst="rect">
            <a:avLst/>
          </a:prstGeom>
          <a:noFill/>
          <a:ln/>
        </p:spPr>
        <p:txBody>
          <a:bodyPr wrap="square" lIns="102108" tIns="136017" rIns="102108" bIns="136017" rtlCol="0" anchor="ctr">
            <a:spAutoFit/>
          </a:bodyPr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734" b="1" dirty="0">
                <a:solidFill>
                  <a:srgbClr val="0A4D6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Behavior Change &amp; Prevention</a:t>
            </a:r>
            <a:endParaRPr lang="en-US" sz="734" dirty="0"/>
          </a:p>
        </p:txBody>
      </p:sp>
      <p:sp>
        <p:nvSpPr>
          <p:cNvPr id="26" name="Shape 19"/>
          <p:cNvSpPr/>
          <p:nvPr/>
        </p:nvSpPr>
        <p:spPr>
          <a:xfrm>
            <a:off x="2780342" y="1841302"/>
            <a:ext cx="1465892" cy="426839"/>
          </a:xfrm>
          <a:prstGeom prst="rect">
            <a:avLst/>
          </a:prstGeom>
          <a:solidFill>
            <a:srgbClr val="00B4D8">
              <a:alpha val="8000"/>
            </a:srgbClr>
          </a:solidFill>
          <a:ln/>
        </p:spPr>
        <p:txBody>
          <a:bodyPr/>
          <a:lstStyle/>
          <a:p>
            <a:endParaRPr/>
          </a:p>
        </p:txBody>
      </p:sp>
      <p:sp>
        <p:nvSpPr>
          <p:cNvPr id="27" name="Shape 20"/>
          <p:cNvSpPr/>
          <p:nvPr/>
        </p:nvSpPr>
        <p:spPr>
          <a:xfrm>
            <a:off x="2780342" y="2260997"/>
            <a:ext cx="1465892" cy="7144"/>
          </a:xfrm>
          <a:prstGeom prst="rect">
            <a:avLst/>
          </a:prstGeom>
          <a:solidFill>
            <a:srgbClr val="D9F4F9"/>
          </a:solidFill>
          <a:ln/>
        </p:spPr>
        <p:txBody>
          <a:bodyPr/>
          <a:lstStyle/>
          <a:p>
            <a:endParaRPr/>
          </a:p>
        </p:txBody>
      </p:sp>
      <p:pic>
        <p:nvPicPr>
          <p:cNvPr id="28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27549" y="1959173"/>
            <a:ext cx="171450" cy="171450"/>
          </a:xfrm>
          <a:prstGeom prst="rect">
            <a:avLst/>
          </a:prstGeom>
        </p:spPr>
      </p:pic>
      <p:pic>
        <p:nvPicPr>
          <p:cNvPr id="29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93441" y="1955602"/>
            <a:ext cx="171450" cy="171450"/>
          </a:xfrm>
          <a:prstGeom prst="rect">
            <a:avLst/>
          </a:prstGeom>
        </p:spPr>
      </p:pic>
      <p:pic>
        <p:nvPicPr>
          <p:cNvPr id="30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59333" y="1955602"/>
            <a:ext cx="171450" cy="171450"/>
          </a:xfrm>
          <a:prstGeom prst="rect">
            <a:avLst/>
          </a:prstGeom>
        </p:spPr>
      </p:pic>
      <p:pic>
        <p:nvPicPr>
          <p:cNvPr id="31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825253" y="1955602"/>
            <a:ext cx="171450" cy="171450"/>
          </a:xfrm>
          <a:prstGeom prst="rect">
            <a:avLst/>
          </a:prstGeom>
        </p:spPr>
      </p:pic>
      <p:sp>
        <p:nvSpPr>
          <p:cNvPr id="32" name="Shape 21"/>
          <p:cNvSpPr/>
          <p:nvPr/>
        </p:nvSpPr>
        <p:spPr>
          <a:xfrm>
            <a:off x="500063" y="2268141"/>
            <a:ext cx="2280279" cy="426839"/>
          </a:xfrm>
          <a:prstGeom prst="rect">
            <a:avLst/>
          </a:prstGeom>
          <a:solidFill>
            <a:srgbClr val="00B4D8">
              <a:alpha val="5000"/>
            </a:srgbClr>
          </a:solidFill>
          <a:ln/>
        </p:spPr>
        <p:txBody>
          <a:bodyPr/>
          <a:lstStyle/>
          <a:p>
            <a:endParaRPr/>
          </a:p>
        </p:txBody>
      </p:sp>
      <p:sp>
        <p:nvSpPr>
          <p:cNvPr id="33" name="Shape 22"/>
          <p:cNvSpPr/>
          <p:nvPr/>
        </p:nvSpPr>
        <p:spPr>
          <a:xfrm>
            <a:off x="500063" y="2687836"/>
            <a:ext cx="2280279" cy="7144"/>
          </a:xfrm>
          <a:prstGeom prst="rect">
            <a:avLst/>
          </a:prstGeom>
          <a:solidFill>
            <a:srgbClr val="D9F4F9"/>
          </a:solidFill>
          <a:ln/>
        </p:spPr>
        <p:txBody>
          <a:bodyPr/>
          <a:lstStyle/>
          <a:p>
            <a:endParaRPr/>
          </a:p>
        </p:txBody>
      </p:sp>
      <p:sp>
        <p:nvSpPr>
          <p:cNvPr id="34" name="Text 23"/>
          <p:cNvSpPr/>
          <p:nvPr/>
        </p:nvSpPr>
        <p:spPr>
          <a:xfrm>
            <a:off x="500063" y="2268141"/>
            <a:ext cx="2280279" cy="426839"/>
          </a:xfrm>
          <a:prstGeom prst="rect">
            <a:avLst/>
          </a:prstGeom>
          <a:noFill/>
          <a:ln/>
        </p:spPr>
        <p:txBody>
          <a:bodyPr wrap="square" lIns="102108" tIns="136017" rIns="102108" bIns="136017" rtlCol="0" anchor="ctr">
            <a:spAutoFit/>
          </a:bodyPr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734" b="1" dirty="0">
                <a:solidFill>
                  <a:srgbClr val="0A4D6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Genome Integration</a:t>
            </a:r>
            <a:endParaRPr lang="en-US" sz="734" dirty="0"/>
          </a:p>
        </p:txBody>
      </p:sp>
      <p:sp>
        <p:nvSpPr>
          <p:cNvPr id="35" name="Shape 24"/>
          <p:cNvSpPr/>
          <p:nvPr/>
        </p:nvSpPr>
        <p:spPr>
          <a:xfrm>
            <a:off x="2780342" y="2268141"/>
            <a:ext cx="1465892" cy="426839"/>
          </a:xfrm>
          <a:prstGeom prst="rect">
            <a:avLst/>
          </a:prstGeom>
          <a:solidFill>
            <a:srgbClr val="00B4D8">
              <a:alpha val="8000"/>
            </a:srgbClr>
          </a:solidFill>
          <a:ln/>
        </p:spPr>
        <p:txBody>
          <a:bodyPr/>
          <a:lstStyle/>
          <a:p>
            <a:endParaRPr/>
          </a:p>
        </p:txBody>
      </p:sp>
      <p:sp>
        <p:nvSpPr>
          <p:cNvPr id="36" name="Shape 25"/>
          <p:cNvSpPr/>
          <p:nvPr/>
        </p:nvSpPr>
        <p:spPr>
          <a:xfrm>
            <a:off x="2780342" y="2687836"/>
            <a:ext cx="1465892" cy="7144"/>
          </a:xfrm>
          <a:prstGeom prst="rect">
            <a:avLst/>
          </a:prstGeom>
          <a:solidFill>
            <a:srgbClr val="D9F4F9"/>
          </a:solidFill>
          <a:ln/>
        </p:spPr>
        <p:txBody>
          <a:bodyPr/>
          <a:lstStyle/>
          <a:p>
            <a:endParaRPr/>
          </a:p>
        </p:txBody>
      </p:sp>
      <p:pic>
        <p:nvPicPr>
          <p:cNvPr id="37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427549" y="2386013"/>
            <a:ext cx="171450" cy="171450"/>
          </a:xfrm>
          <a:prstGeom prst="rect">
            <a:avLst/>
          </a:prstGeom>
        </p:spPr>
      </p:pic>
      <p:pic>
        <p:nvPicPr>
          <p:cNvPr id="38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893441" y="2382441"/>
            <a:ext cx="171450" cy="171450"/>
          </a:xfrm>
          <a:prstGeom prst="rect">
            <a:avLst/>
          </a:prstGeom>
        </p:spPr>
      </p:pic>
      <p:pic>
        <p:nvPicPr>
          <p:cNvPr id="39" name="Image 11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359333" y="2382441"/>
            <a:ext cx="171450" cy="171450"/>
          </a:xfrm>
          <a:prstGeom prst="rect">
            <a:avLst/>
          </a:prstGeom>
        </p:spPr>
      </p:pic>
      <p:pic>
        <p:nvPicPr>
          <p:cNvPr id="40" name="Image 12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825253" y="2382441"/>
            <a:ext cx="171450" cy="171450"/>
          </a:xfrm>
          <a:prstGeom prst="rect">
            <a:avLst/>
          </a:prstGeom>
        </p:spPr>
      </p:pic>
      <p:sp>
        <p:nvSpPr>
          <p:cNvPr id="41" name="Shape 26"/>
          <p:cNvSpPr/>
          <p:nvPr/>
        </p:nvSpPr>
        <p:spPr>
          <a:xfrm>
            <a:off x="500063" y="2694980"/>
            <a:ext cx="2280279" cy="426839"/>
          </a:xfrm>
          <a:prstGeom prst="rect">
            <a:avLst/>
          </a:prstGeom>
          <a:solidFill>
            <a:srgbClr val="00B4D8">
              <a:alpha val="5000"/>
            </a:srgbClr>
          </a:solidFill>
          <a:ln/>
        </p:spPr>
        <p:txBody>
          <a:bodyPr/>
          <a:lstStyle/>
          <a:p>
            <a:endParaRPr/>
          </a:p>
        </p:txBody>
      </p:sp>
      <p:sp>
        <p:nvSpPr>
          <p:cNvPr id="42" name="Shape 27"/>
          <p:cNvSpPr/>
          <p:nvPr/>
        </p:nvSpPr>
        <p:spPr>
          <a:xfrm>
            <a:off x="500063" y="3114675"/>
            <a:ext cx="2280279" cy="7144"/>
          </a:xfrm>
          <a:prstGeom prst="rect">
            <a:avLst/>
          </a:prstGeom>
          <a:solidFill>
            <a:srgbClr val="D9F4F9"/>
          </a:solidFill>
          <a:ln/>
        </p:spPr>
        <p:txBody>
          <a:bodyPr/>
          <a:lstStyle/>
          <a:p>
            <a:endParaRPr/>
          </a:p>
        </p:txBody>
      </p:sp>
      <p:sp>
        <p:nvSpPr>
          <p:cNvPr id="43" name="Text 28"/>
          <p:cNvSpPr/>
          <p:nvPr/>
        </p:nvSpPr>
        <p:spPr>
          <a:xfrm>
            <a:off x="500063" y="2694980"/>
            <a:ext cx="2280279" cy="426839"/>
          </a:xfrm>
          <a:prstGeom prst="rect">
            <a:avLst/>
          </a:prstGeom>
          <a:noFill/>
          <a:ln/>
        </p:spPr>
        <p:txBody>
          <a:bodyPr wrap="square" lIns="102108" tIns="136017" rIns="102108" bIns="136017" rtlCol="0" anchor="ctr">
            <a:spAutoFit/>
          </a:bodyPr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734" b="1" dirty="0">
                <a:solidFill>
                  <a:srgbClr val="0A4D6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Thiqa Integration</a:t>
            </a:r>
            <a:endParaRPr lang="en-US" sz="734" dirty="0"/>
          </a:p>
        </p:txBody>
      </p:sp>
      <p:sp>
        <p:nvSpPr>
          <p:cNvPr id="44" name="Shape 29"/>
          <p:cNvSpPr/>
          <p:nvPr/>
        </p:nvSpPr>
        <p:spPr>
          <a:xfrm>
            <a:off x="2780342" y="2694980"/>
            <a:ext cx="1465892" cy="426839"/>
          </a:xfrm>
          <a:prstGeom prst="rect">
            <a:avLst/>
          </a:prstGeom>
          <a:solidFill>
            <a:srgbClr val="00B4D8">
              <a:alpha val="8000"/>
            </a:srgbClr>
          </a:solidFill>
          <a:ln/>
        </p:spPr>
        <p:txBody>
          <a:bodyPr/>
          <a:lstStyle/>
          <a:p>
            <a:endParaRPr/>
          </a:p>
        </p:txBody>
      </p:sp>
      <p:sp>
        <p:nvSpPr>
          <p:cNvPr id="45" name="Shape 30"/>
          <p:cNvSpPr/>
          <p:nvPr/>
        </p:nvSpPr>
        <p:spPr>
          <a:xfrm>
            <a:off x="2780342" y="3114675"/>
            <a:ext cx="1465892" cy="7144"/>
          </a:xfrm>
          <a:prstGeom prst="rect">
            <a:avLst/>
          </a:prstGeom>
          <a:solidFill>
            <a:srgbClr val="D9F4F9"/>
          </a:solidFill>
          <a:ln/>
        </p:spPr>
        <p:txBody>
          <a:bodyPr/>
          <a:lstStyle/>
          <a:p>
            <a:endParaRPr/>
          </a:p>
        </p:txBody>
      </p:sp>
      <p:pic>
        <p:nvPicPr>
          <p:cNvPr id="46" name="Image 13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427549" y="2812852"/>
            <a:ext cx="171450" cy="171450"/>
          </a:xfrm>
          <a:prstGeom prst="rect">
            <a:avLst/>
          </a:prstGeom>
        </p:spPr>
      </p:pic>
      <p:pic>
        <p:nvPicPr>
          <p:cNvPr id="47" name="Image 14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893441" y="2809280"/>
            <a:ext cx="171450" cy="171450"/>
          </a:xfrm>
          <a:prstGeom prst="rect">
            <a:avLst/>
          </a:prstGeom>
        </p:spPr>
      </p:pic>
      <p:pic>
        <p:nvPicPr>
          <p:cNvPr id="48" name="Image 15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359333" y="2809280"/>
            <a:ext cx="171450" cy="171450"/>
          </a:xfrm>
          <a:prstGeom prst="rect">
            <a:avLst/>
          </a:prstGeom>
        </p:spPr>
      </p:pic>
      <p:pic>
        <p:nvPicPr>
          <p:cNvPr id="49" name="Image 16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825253" y="2809280"/>
            <a:ext cx="171450" cy="171450"/>
          </a:xfrm>
          <a:prstGeom prst="rect">
            <a:avLst/>
          </a:prstGeom>
        </p:spPr>
      </p:pic>
      <p:sp>
        <p:nvSpPr>
          <p:cNvPr id="50" name="Shape 31"/>
          <p:cNvSpPr/>
          <p:nvPr/>
        </p:nvSpPr>
        <p:spPr>
          <a:xfrm>
            <a:off x="500063" y="3121819"/>
            <a:ext cx="2280279" cy="426839"/>
          </a:xfrm>
          <a:prstGeom prst="rect">
            <a:avLst/>
          </a:prstGeom>
          <a:solidFill>
            <a:srgbClr val="00B4D8">
              <a:alpha val="5000"/>
            </a:srgbClr>
          </a:solidFill>
          <a:ln/>
        </p:spPr>
        <p:txBody>
          <a:bodyPr/>
          <a:lstStyle/>
          <a:p>
            <a:endParaRPr/>
          </a:p>
        </p:txBody>
      </p:sp>
      <p:sp>
        <p:nvSpPr>
          <p:cNvPr id="51" name="Shape 32"/>
          <p:cNvSpPr/>
          <p:nvPr/>
        </p:nvSpPr>
        <p:spPr>
          <a:xfrm>
            <a:off x="500063" y="3541514"/>
            <a:ext cx="2280279" cy="7144"/>
          </a:xfrm>
          <a:prstGeom prst="rect">
            <a:avLst/>
          </a:prstGeom>
          <a:solidFill>
            <a:srgbClr val="D9F4F9"/>
          </a:solidFill>
          <a:ln/>
        </p:spPr>
        <p:txBody>
          <a:bodyPr/>
          <a:lstStyle/>
          <a:p>
            <a:endParaRPr/>
          </a:p>
        </p:txBody>
      </p:sp>
      <p:sp>
        <p:nvSpPr>
          <p:cNvPr id="52" name="Text 33"/>
          <p:cNvSpPr/>
          <p:nvPr/>
        </p:nvSpPr>
        <p:spPr>
          <a:xfrm>
            <a:off x="500063" y="3121819"/>
            <a:ext cx="2280279" cy="426839"/>
          </a:xfrm>
          <a:prstGeom prst="rect">
            <a:avLst/>
          </a:prstGeom>
          <a:noFill/>
          <a:ln/>
        </p:spPr>
        <p:txBody>
          <a:bodyPr wrap="square" lIns="102108" tIns="136017" rIns="102108" bIns="136017" rtlCol="0" anchor="ctr">
            <a:spAutoFit/>
          </a:bodyPr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734" b="1" dirty="0">
                <a:solidFill>
                  <a:srgbClr val="0A4D6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Cultural Adaptation</a:t>
            </a:r>
            <a:endParaRPr lang="en-US" sz="734" dirty="0"/>
          </a:p>
        </p:txBody>
      </p:sp>
      <p:sp>
        <p:nvSpPr>
          <p:cNvPr id="53" name="Shape 34"/>
          <p:cNvSpPr/>
          <p:nvPr/>
        </p:nvSpPr>
        <p:spPr>
          <a:xfrm>
            <a:off x="2780342" y="3121819"/>
            <a:ext cx="1465892" cy="426839"/>
          </a:xfrm>
          <a:prstGeom prst="rect">
            <a:avLst/>
          </a:prstGeom>
          <a:solidFill>
            <a:srgbClr val="00B4D8">
              <a:alpha val="8000"/>
            </a:srgbClr>
          </a:solidFill>
          <a:ln/>
        </p:spPr>
        <p:txBody>
          <a:bodyPr/>
          <a:lstStyle/>
          <a:p>
            <a:endParaRPr/>
          </a:p>
        </p:txBody>
      </p:sp>
      <p:sp>
        <p:nvSpPr>
          <p:cNvPr id="54" name="Shape 35"/>
          <p:cNvSpPr/>
          <p:nvPr/>
        </p:nvSpPr>
        <p:spPr>
          <a:xfrm>
            <a:off x="2780342" y="3541514"/>
            <a:ext cx="1465892" cy="7144"/>
          </a:xfrm>
          <a:prstGeom prst="rect">
            <a:avLst/>
          </a:prstGeom>
          <a:solidFill>
            <a:srgbClr val="D9F4F9"/>
          </a:solidFill>
          <a:ln/>
        </p:spPr>
        <p:txBody>
          <a:bodyPr/>
          <a:lstStyle/>
          <a:p>
            <a:endParaRPr/>
          </a:p>
        </p:txBody>
      </p:sp>
      <p:pic>
        <p:nvPicPr>
          <p:cNvPr id="55" name="Image 17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7549" y="3239691"/>
            <a:ext cx="171450" cy="171450"/>
          </a:xfrm>
          <a:prstGeom prst="rect">
            <a:avLst/>
          </a:prstGeom>
        </p:spPr>
      </p:pic>
      <p:pic>
        <p:nvPicPr>
          <p:cNvPr id="56" name="Image 18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893441" y="3236119"/>
            <a:ext cx="171450" cy="171450"/>
          </a:xfrm>
          <a:prstGeom prst="rect">
            <a:avLst/>
          </a:prstGeom>
        </p:spPr>
      </p:pic>
      <p:pic>
        <p:nvPicPr>
          <p:cNvPr id="57" name="Image 19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59333" y="3236119"/>
            <a:ext cx="171450" cy="171450"/>
          </a:xfrm>
          <a:prstGeom prst="rect">
            <a:avLst/>
          </a:prstGeom>
        </p:spPr>
      </p:pic>
      <p:pic>
        <p:nvPicPr>
          <p:cNvPr id="58" name="Image 20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825253" y="3236119"/>
            <a:ext cx="171450" cy="171450"/>
          </a:xfrm>
          <a:prstGeom prst="rect">
            <a:avLst/>
          </a:prstGeom>
        </p:spPr>
      </p:pic>
      <p:sp>
        <p:nvSpPr>
          <p:cNvPr id="59" name="Shape 36"/>
          <p:cNvSpPr/>
          <p:nvPr/>
        </p:nvSpPr>
        <p:spPr>
          <a:xfrm>
            <a:off x="500063" y="3548658"/>
            <a:ext cx="2280279" cy="419695"/>
          </a:xfrm>
          <a:prstGeom prst="rect">
            <a:avLst/>
          </a:prstGeom>
          <a:solidFill>
            <a:srgbClr val="00B4D8">
              <a:alpha val="5000"/>
            </a:srgbClr>
          </a:solidFill>
          <a:ln/>
        </p:spPr>
        <p:txBody>
          <a:bodyPr/>
          <a:lstStyle/>
          <a:p>
            <a:endParaRPr/>
          </a:p>
        </p:txBody>
      </p:sp>
      <p:sp>
        <p:nvSpPr>
          <p:cNvPr id="60" name="Text 37"/>
          <p:cNvSpPr/>
          <p:nvPr/>
        </p:nvSpPr>
        <p:spPr>
          <a:xfrm>
            <a:off x="500063" y="3548658"/>
            <a:ext cx="2280279" cy="419695"/>
          </a:xfrm>
          <a:prstGeom prst="rect">
            <a:avLst/>
          </a:prstGeom>
          <a:noFill/>
          <a:ln/>
        </p:spPr>
        <p:txBody>
          <a:bodyPr wrap="square" lIns="102108" tIns="136017" rIns="102108" bIns="136017" rtlCol="0" anchor="ctr">
            <a:spAutoFit/>
          </a:bodyPr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734" b="1" dirty="0">
                <a:solidFill>
                  <a:srgbClr val="0A4D6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Gamification &amp; Engagement</a:t>
            </a:r>
            <a:endParaRPr lang="en-US" sz="734" dirty="0"/>
          </a:p>
        </p:txBody>
      </p:sp>
      <p:sp>
        <p:nvSpPr>
          <p:cNvPr id="61" name="Shape 38"/>
          <p:cNvSpPr/>
          <p:nvPr/>
        </p:nvSpPr>
        <p:spPr>
          <a:xfrm>
            <a:off x="2780342" y="3548658"/>
            <a:ext cx="1465892" cy="419695"/>
          </a:xfrm>
          <a:prstGeom prst="rect">
            <a:avLst/>
          </a:prstGeom>
          <a:solidFill>
            <a:srgbClr val="00B4D8">
              <a:alpha val="8000"/>
            </a:srgbClr>
          </a:solidFill>
          <a:ln/>
        </p:spPr>
        <p:txBody>
          <a:bodyPr/>
          <a:lstStyle/>
          <a:p>
            <a:endParaRPr/>
          </a:p>
        </p:txBody>
      </p:sp>
      <p:pic>
        <p:nvPicPr>
          <p:cNvPr id="62" name="Image 21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427549" y="3662958"/>
            <a:ext cx="171450" cy="171450"/>
          </a:xfrm>
          <a:prstGeom prst="rect">
            <a:avLst/>
          </a:prstGeom>
        </p:spPr>
      </p:pic>
      <p:pic>
        <p:nvPicPr>
          <p:cNvPr id="63" name="Image 22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93441" y="3662958"/>
            <a:ext cx="171450" cy="171450"/>
          </a:xfrm>
          <a:prstGeom prst="rect">
            <a:avLst/>
          </a:prstGeom>
        </p:spPr>
      </p:pic>
      <p:pic>
        <p:nvPicPr>
          <p:cNvPr id="64" name="Image 23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59333" y="3662958"/>
            <a:ext cx="171450" cy="171450"/>
          </a:xfrm>
          <a:prstGeom prst="rect">
            <a:avLst/>
          </a:prstGeom>
        </p:spPr>
      </p:pic>
      <p:pic>
        <p:nvPicPr>
          <p:cNvPr id="65" name="Image 24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825253" y="3662958"/>
            <a:ext cx="171450" cy="171450"/>
          </a:xfrm>
          <a:prstGeom prst="rect">
            <a:avLst/>
          </a:prstGeom>
        </p:spPr>
      </p:pic>
      <p:pic>
        <p:nvPicPr>
          <p:cNvPr id="66" name="Image 25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351927" y="4241602"/>
            <a:ext cx="92869" cy="92869"/>
          </a:xfrm>
          <a:prstGeom prst="rect">
            <a:avLst/>
          </a:prstGeom>
        </p:spPr>
      </p:pic>
      <p:sp>
        <p:nvSpPr>
          <p:cNvPr id="67" name="Text 39"/>
          <p:cNvSpPr/>
          <p:nvPr/>
        </p:nvSpPr>
        <p:spPr>
          <a:xfrm>
            <a:off x="1511824" y="4223742"/>
            <a:ext cx="779562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100"/>
              </a:lnSpc>
              <a:buNone/>
            </a:pPr>
            <a:r>
              <a:rPr lang="en-US" sz="63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Strong Capability</a:t>
            </a:r>
            <a:endParaRPr lang="en-US" sz="634" dirty="0"/>
          </a:p>
        </p:txBody>
      </p:sp>
      <p:pic>
        <p:nvPicPr>
          <p:cNvPr id="68" name="Image 26" descr="preencoded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81649" y="4241602"/>
            <a:ext cx="92869" cy="92869"/>
          </a:xfrm>
          <a:prstGeom prst="rect">
            <a:avLst/>
          </a:prstGeom>
        </p:spPr>
      </p:pic>
      <p:sp>
        <p:nvSpPr>
          <p:cNvPr id="69" name="Text 40"/>
          <p:cNvSpPr/>
          <p:nvPr/>
        </p:nvSpPr>
        <p:spPr>
          <a:xfrm>
            <a:off x="4241546" y="4223742"/>
            <a:ext cx="820778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100"/>
              </a:lnSpc>
              <a:buNone/>
            </a:pPr>
            <a:r>
              <a:rPr lang="en-US" sz="63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Limited Capability</a:t>
            </a:r>
            <a:endParaRPr lang="en-US" sz="634" dirty="0"/>
          </a:p>
        </p:txBody>
      </p:sp>
      <p:pic>
        <p:nvPicPr>
          <p:cNvPr id="70" name="Image 27" descr="preencoded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972495" y="4241602"/>
            <a:ext cx="92869" cy="92869"/>
          </a:xfrm>
          <a:prstGeom prst="rect">
            <a:avLst/>
          </a:prstGeom>
        </p:spPr>
      </p:pic>
      <p:sp>
        <p:nvSpPr>
          <p:cNvPr id="71" name="Text 41"/>
          <p:cNvSpPr/>
          <p:nvPr/>
        </p:nvSpPr>
        <p:spPr>
          <a:xfrm>
            <a:off x="7132393" y="4223742"/>
            <a:ext cx="539772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100"/>
              </a:lnSpc>
              <a:buNone/>
            </a:pPr>
            <a:r>
              <a:rPr lang="en-US" sz="63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Not Offered</a:t>
            </a:r>
            <a:endParaRPr lang="en-US" sz="634" dirty="0"/>
          </a:p>
        </p:txBody>
      </p:sp>
      <p:sp>
        <p:nvSpPr>
          <p:cNvPr id="72" name="Shape 42"/>
          <p:cNvSpPr/>
          <p:nvPr/>
        </p:nvSpPr>
        <p:spPr>
          <a:xfrm>
            <a:off x="500063" y="4572000"/>
            <a:ext cx="8143875" cy="671513"/>
          </a:xfrm>
          <a:prstGeom prst="rect">
            <a:avLst/>
          </a:prstGeom>
          <a:solidFill>
            <a:srgbClr val="7209B7">
              <a:alpha val="10000"/>
            </a:srgbClr>
          </a:solidFill>
          <a:ln/>
        </p:spPr>
        <p:txBody>
          <a:bodyPr/>
          <a:lstStyle/>
          <a:p>
            <a:endParaRPr/>
          </a:p>
        </p:txBody>
      </p:sp>
      <p:sp>
        <p:nvSpPr>
          <p:cNvPr id="73" name="Shape 43"/>
          <p:cNvSpPr/>
          <p:nvPr/>
        </p:nvSpPr>
        <p:spPr>
          <a:xfrm>
            <a:off x="500063" y="4572000"/>
            <a:ext cx="28575" cy="671513"/>
          </a:xfrm>
          <a:prstGeom prst="rect">
            <a:avLst/>
          </a:prstGeom>
          <a:solidFill>
            <a:srgbClr val="00B4D8"/>
          </a:solidFill>
          <a:ln/>
        </p:spPr>
        <p:txBody>
          <a:bodyPr/>
          <a:lstStyle/>
          <a:p>
            <a:endParaRPr/>
          </a:p>
        </p:txBody>
      </p:sp>
      <p:sp>
        <p:nvSpPr>
          <p:cNvPr id="74" name="Text 44"/>
          <p:cNvSpPr/>
          <p:nvPr/>
        </p:nvSpPr>
        <p:spPr>
          <a:xfrm>
            <a:off x="714375" y="4714875"/>
            <a:ext cx="7715250" cy="38576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885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We are the </a:t>
            </a:r>
            <a:r>
              <a:rPr lang="en-US" sz="885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only platform</a:t>
            </a:r>
            <a:r>
              <a:rPr lang="en-US" sz="885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combining AI early detection with sustained behavior change—purpose-built for the Thiqa population</a:t>
            </a:r>
            <a:endParaRPr lang="en-US" sz="885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6" y="0"/>
            <a:ext cx="9144000" cy="578643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28625" y="285750"/>
            <a:ext cx="828675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602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 Million+ Thiqa Members, $3.0B Market</a:t>
            </a:r>
            <a:endParaRPr lang="en-US" sz="1602" dirty="0"/>
          </a:p>
        </p:txBody>
      </p:sp>
      <p:sp>
        <p:nvSpPr>
          <p:cNvPr id="5" name="Shape 1"/>
          <p:cNvSpPr/>
          <p:nvPr/>
        </p:nvSpPr>
        <p:spPr>
          <a:xfrm>
            <a:off x="4714875" y="807244"/>
            <a:ext cx="4000500" cy="1414463"/>
          </a:xfrm>
          <a:prstGeom prst="rect">
            <a:avLst/>
          </a:prstGeom>
          <a:solidFill>
            <a:srgbClr val="7209B7">
              <a:alpha val="8000"/>
            </a:srgbClr>
          </a:solidFill>
          <a:ln w="198">
            <a:solidFill>
              <a:srgbClr val="00B4D8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6" name="Text 2"/>
          <p:cNvSpPr/>
          <p:nvPr/>
        </p:nvSpPr>
        <p:spPr>
          <a:xfrm>
            <a:off x="4857750" y="950119"/>
            <a:ext cx="1785938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121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1M+</a:t>
            </a:r>
            <a:endParaRPr lang="en-US" sz="2121" dirty="0"/>
          </a:p>
        </p:txBody>
      </p:sp>
      <p:sp>
        <p:nvSpPr>
          <p:cNvPr id="7" name="Text 3"/>
          <p:cNvSpPr/>
          <p:nvPr/>
        </p:nvSpPr>
        <p:spPr>
          <a:xfrm>
            <a:off x="4857750" y="1307306"/>
            <a:ext cx="1785938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683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Thiqa Members</a:t>
            </a:r>
            <a:endParaRPr lang="en-US" sz="683" dirty="0"/>
          </a:p>
        </p:txBody>
      </p:sp>
      <p:sp>
        <p:nvSpPr>
          <p:cNvPr id="8" name="Text 4"/>
          <p:cNvSpPr/>
          <p:nvPr/>
        </p:nvSpPr>
        <p:spPr>
          <a:xfrm>
            <a:off x="6786563" y="950119"/>
            <a:ext cx="1785938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121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$3.0B</a:t>
            </a:r>
            <a:endParaRPr lang="en-US" sz="2121" dirty="0"/>
          </a:p>
        </p:txBody>
      </p:sp>
      <p:sp>
        <p:nvSpPr>
          <p:cNvPr id="9" name="Text 5"/>
          <p:cNvSpPr/>
          <p:nvPr/>
        </p:nvSpPr>
        <p:spPr>
          <a:xfrm>
            <a:off x="6786563" y="1307306"/>
            <a:ext cx="1785938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683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Market Value (Est.)</a:t>
            </a:r>
            <a:endParaRPr lang="en-US" sz="683" dirty="0"/>
          </a:p>
        </p:txBody>
      </p:sp>
      <p:sp>
        <p:nvSpPr>
          <p:cNvPr id="10" name="Text 6"/>
          <p:cNvSpPr/>
          <p:nvPr/>
        </p:nvSpPr>
        <p:spPr>
          <a:xfrm>
            <a:off x="4857750" y="1543050"/>
            <a:ext cx="1785938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121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100%</a:t>
            </a:r>
            <a:endParaRPr lang="en-US" sz="2121" dirty="0"/>
          </a:p>
        </p:txBody>
      </p:sp>
      <p:sp>
        <p:nvSpPr>
          <p:cNvPr id="11" name="Text 7"/>
          <p:cNvSpPr/>
          <p:nvPr/>
        </p:nvSpPr>
        <p:spPr>
          <a:xfrm>
            <a:off x="4857750" y="1900238"/>
            <a:ext cx="1785938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683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UAE Nationals Coverage</a:t>
            </a:r>
            <a:endParaRPr lang="en-US" sz="683" dirty="0"/>
          </a:p>
        </p:txBody>
      </p:sp>
      <p:sp>
        <p:nvSpPr>
          <p:cNvPr id="12" name="Text 8"/>
          <p:cNvSpPr/>
          <p:nvPr/>
        </p:nvSpPr>
        <p:spPr>
          <a:xfrm>
            <a:off x="6786563" y="1543050"/>
            <a:ext cx="1785938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121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2,000+</a:t>
            </a:r>
            <a:endParaRPr lang="en-US" sz="2121" dirty="0"/>
          </a:p>
        </p:txBody>
      </p:sp>
      <p:sp>
        <p:nvSpPr>
          <p:cNvPr id="13" name="Text 9"/>
          <p:cNvSpPr/>
          <p:nvPr/>
        </p:nvSpPr>
        <p:spPr>
          <a:xfrm>
            <a:off x="6786563" y="1900238"/>
            <a:ext cx="1785938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683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Hospital Network</a:t>
            </a:r>
            <a:endParaRPr lang="en-US" sz="683" dirty="0"/>
          </a:p>
        </p:txBody>
      </p:sp>
      <p:sp>
        <p:nvSpPr>
          <p:cNvPr id="14" name="Shape 10"/>
          <p:cNvSpPr/>
          <p:nvPr/>
        </p:nvSpPr>
        <p:spPr>
          <a:xfrm>
            <a:off x="4714875" y="2300288"/>
            <a:ext cx="4000500" cy="1964531"/>
          </a:xfrm>
          <a:prstGeom prst="rect">
            <a:avLst/>
          </a:prstGeom>
          <a:solidFill>
            <a:srgbClr val="FFFFFF">
              <a:alpha val="70000"/>
            </a:srgbClr>
          </a:solidFill>
          <a:ln w="99">
            <a:solidFill>
              <a:srgbClr val="0A4D68">
                <a:alpha val="20000"/>
              </a:srgbClr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15" name="Text 11"/>
          <p:cNvSpPr/>
          <p:nvPr/>
        </p:nvSpPr>
        <p:spPr>
          <a:xfrm>
            <a:off x="4843463" y="2428875"/>
            <a:ext cx="3743325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885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Strategic Advantages</a:t>
            </a:r>
            <a:endParaRPr lang="en-US" sz="885" dirty="0"/>
          </a:p>
        </p:txBody>
      </p:sp>
      <p:pic>
        <p:nvPicPr>
          <p:cNvPr id="16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3463" y="2728913"/>
            <a:ext cx="114300" cy="114300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5043488" y="2707481"/>
            <a:ext cx="3543300" cy="30003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683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Thiqa-Native Platform:</a:t>
            </a:r>
            <a:r>
              <a:rPr lang="en-US" sz="72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Built specifically for 1M+ members with pre-integrated network</a:t>
            </a:r>
            <a:endParaRPr lang="en-US" sz="683" dirty="0"/>
          </a:p>
        </p:txBody>
      </p:sp>
      <p:pic>
        <p:nvPicPr>
          <p:cNvPr id="18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3463" y="3100388"/>
            <a:ext cx="114300" cy="114300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5043488" y="3078956"/>
            <a:ext cx="3543300" cy="30003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683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Accelerated Data Access:</a:t>
            </a:r>
            <a:r>
              <a:rPr lang="en-US" sz="72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Streamlined access to UAE Genome Database (800K+ genomes)</a:t>
            </a:r>
            <a:endParaRPr lang="en-US" sz="683" dirty="0"/>
          </a:p>
        </p:txBody>
      </p:sp>
      <p:pic>
        <p:nvPicPr>
          <p:cNvPr id="20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3463" y="3471863"/>
            <a:ext cx="114300" cy="114300"/>
          </a:xfrm>
          <a:prstGeom prst="rect">
            <a:avLst/>
          </a:prstGeom>
        </p:spPr>
      </p:pic>
      <p:sp>
        <p:nvSpPr>
          <p:cNvPr id="21" name="Text 14"/>
          <p:cNvSpPr/>
          <p:nvPr/>
        </p:nvSpPr>
        <p:spPr>
          <a:xfrm>
            <a:off x="5043488" y="3450431"/>
            <a:ext cx="3543300" cy="30003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683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Government Partnership:</a:t>
            </a:r>
            <a:r>
              <a:rPr lang="en-US" sz="72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Daman backing provides credibility and regulatory pathway</a:t>
            </a:r>
            <a:endParaRPr lang="en-US" sz="683" dirty="0"/>
          </a:p>
        </p:txBody>
      </p:sp>
      <p:pic>
        <p:nvPicPr>
          <p:cNvPr id="22" name="Image 5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3463" y="3843338"/>
            <a:ext cx="114300" cy="114300"/>
          </a:xfrm>
          <a:prstGeom prst="rect">
            <a:avLst/>
          </a:prstGeom>
        </p:spPr>
      </p:pic>
      <p:sp>
        <p:nvSpPr>
          <p:cNvPr id="23" name="Text 15"/>
          <p:cNvSpPr/>
          <p:nvPr/>
        </p:nvSpPr>
        <p:spPr>
          <a:xfrm>
            <a:off x="5043488" y="3821906"/>
            <a:ext cx="3543300" cy="30003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683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Lower CAC:</a:t>
            </a:r>
            <a:r>
              <a:rPr lang="en-US" sz="72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Thiqa endorsement reduces customer acquisition costs significantly</a:t>
            </a:r>
            <a:endParaRPr lang="en-US" sz="683" dirty="0"/>
          </a:p>
        </p:txBody>
      </p:sp>
      <p:sp>
        <p:nvSpPr>
          <p:cNvPr id="24" name="Shape 16"/>
          <p:cNvSpPr/>
          <p:nvPr/>
        </p:nvSpPr>
        <p:spPr>
          <a:xfrm>
            <a:off x="4714875" y="4357688"/>
            <a:ext cx="4000500" cy="1100138"/>
          </a:xfrm>
          <a:prstGeom prst="rect">
            <a:avLst/>
          </a:prstGeom>
          <a:solidFill>
            <a:srgbClr val="00B4D8">
              <a:alpha val="8000"/>
            </a:srgbClr>
          </a:solidFill>
          <a:ln w="198">
            <a:solidFill>
              <a:srgbClr val="7209B7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25" name="Text 17"/>
          <p:cNvSpPr/>
          <p:nvPr/>
        </p:nvSpPr>
        <p:spPr>
          <a:xfrm>
            <a:off x="4843463" y="4486275"/>
            <a:ext cx="3743325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885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Market Penetration Strategy</a:t>
            </a:r>
            <a:endParaRPr lang="en-US" sz="885" dirty="0"/>
          </a:p>
        </p:txBody>
      </p:sp>
      <p:sp>
        <p:nvSpPr>
          <p:cNvPr id="26" name="Text 18"/>
          <p:cNvSpPr/>
          <p:nvPr/>
        </p:nvSpPr>
        <p:spPr>
          <a:xfrm>
            <a:off x="4843463" y="4764881"/>
            <a:ext cx="1176319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683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YEAR 1</a:t>
            </a:r>
            <a:endParaRPr lang="en-US" sz="683" dirty="0"/>
          </a:p>
        </p:txBody>
      </p:sp>
      <p:sp>
        <p:nvSpPr>
          <p:cNvPr id="27" name="Text 19"/>
          <p:cNvSpPr/>
          <p:nvPr/>
        </p:nvSpPr>
        <p:spPr>
          <a:xfrm>
            <a:off x="4843463" y="4950619"/>
            <a:ext cx="1176319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600"/>
              </a:lnSpc>
              <a:buNone/>
            </a:pPr>
            <a:r>
              <a:rPr lang="en-US" sz="1397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1,000</a:t>
            </a:r>
            <a:endParaRPr lang="en-US" sz="1397" dirty="0"/>
          </a:p>
        </p:txBody>
      </p:sp>
      <p:sp>
        <p:nvSpPr>
          <p:cNvPr id="28" name="Text 20"/>
          <p:cNvSpPr/>
          <p:nvPr/>
        </p:nvSpPr>
        <p:spPr>
          <a:xfrm>
            <a:off x="4843463" y="5172075"/>
            <a:ext cx="1176319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000"/>
              </a:lnSpc>
              <a:buNone/>
            </a:pPr>
            <a:r>
              <a:rPr lang="en-US" sz="62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0.1% penetration</a:t>
            </a:r>
            <a:endParaRPr lang="en-US" sz="621" dirty="0"/>
          </a:p>
        </p:txBody>
      </p:sp>
      <p:sp>
        <p:nvSpPr>
          <p:cNvPr id="29" name="Text 21"/>
          <p:cNvSpPr/>
          <p:nvPr/>
        </p:nvSpPr>
        <p:spPr>
          <a:xfrm>
            <a:off x="6126938" y="4764881"/>
            <a:ext cx="1176347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683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YEAR 3</a:t>
            </a:r>
            <a:endParaRPr lang="en-US" sz="683" dirty="0"/>
          </a:p>
        </p:txBody>
      </p:sp>
      <p:sp>
        <p:nvSpPr>
          <p:cNvPr id="30" name="Text 22"/>
          <p:cNvSpPr/>
          <p:nvPr/>
        </p:nvSpPr>
        <p:spPr>
          <a:xfrm>
            <a:off x="6126938" y="4950619"/>
            <a:ext cx="1176347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600"/>
              </a:lnSpc>
              <a:buNone/>
            </a:pPr>
            <a:r>
              <a:rPr lang="en-US" sz="1397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5,000</a:t>
            </a:r>
            <a:endParaRPr lang="en-US" sz="1397" dirty="0"/>
          </a:p>
        </p:txBody>
      </p:sp>
      <p:sp>
        <p:nvSpPr>
          <p:cNvPr id="31" name="Text 23"/>
          <p:cNvSpPr/>
          <p:nvPr/>
        </p:nvSpPr>
        <p:spPr>
          <a:xfrm>
            <a:off x="6126938" y="5172075"/>
            <a:ext cx="1176347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000"/>
              </a:lnSpc>
              <a:buNone/>
            </a:pPr>
            <a:r>
              <a:rPr lang="en-US" sz="62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0.5% penetration</a:t>
            </a:r>
            <a:endParaRPr lang="en-US" sz="621" dirty="0"/>
          </a:p>
        </p:txBody>
      </p:sp>
      <p:sp>
        <p:nvSpPr>
          <p:cNvPr id="32" name="Text 24"/>
          <p:cNvSpPr/>
          <p:nvPr/>
        </p:nvSpPr>
        <p:spPr>
          <a:xfrm>
            <a:off x="7410441" y="4764881"/>
            <a:ext cx="1176347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683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YEAR 5</a:t>
            </a:r>
            <a:endParaRPr lang="en-US" sz="683" dirty="0"/>
          </a:p>
        </p:txBody>
      </p:sp>
      <p:sp>
        <p:nvSpPr>
          <p:cNvPr id="33" name="Text 25"/>
          <p:cNvSpPr/>
          <p:nvPr/>
        </p:nvSpPr>
        <p:spPr>
          <a:xfrm>
            <a:off x="7410441" y="4950619"/>
            <a:ext cx="1176347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600"/>
              </a:lnSpc>
              <a:buNone/>
            </a:pPr>
            <a:r>
              <a:rPr lang="en-US" sz="1397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15,000</a:t>
            </a:r>
            <a:endParaRPr lang="en-US" sz="1397" dirty="0"/>
          </a:p>
        </p:txBody>
      </p:sp>
      <p:sp>
        <p:nvSpPr>
          <p:cNvPr id="34" name="Text 26"/>
          <p:cNvSpPr/>
          <p:nvPr/>
        </p:nvSpPr>
        <p:spPr>
          <a:xfrm>
            <a:off x="7410441" y="5172075"/>
            <a:ext cx="1176347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000"/>
              </a:lnSpc>
              <a:buNone/>
            </a:pPr>
            <a:r>
              <a:rPr lang="en-US" sz="62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1.5% penetration</a:t>
            </a:r>
            <a:endParaRPr lang="en-US" sz="621" dirty="0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2511D1EA-301E-154D-8D80-B94B37D94C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625" y="1780691"/>
            <a:ext cx="2459123" cy="69577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C21406E4-FAE2-6BB5-8A44-AC0047C04E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2054" y="4839890"/>
            <a:ext cx="2019582" cy="781159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62ABF8CE-2603-6118-D8F5-9ED432878F7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9210" y="1055086"/>
            <a:ext cx="3998744" cy="3852671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336E214E-EC1B-AC90-DBE2-D8B93F03C63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8172" y="906431"/>
            <a:ext cx="2772162" cy="257211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77725791-F8D5-CE97-9E45-19CB1A1E08F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2744" y="857250"/>
            <a:ext cx="3998744" cy="314369"/>
          </a:xfrm>
          <a:prstGeom prst="rect">
            <a:avLst/>
          </a:prstGeom>
        </p:spPr>
      </p:pic>
      <p:pic>
        <p:nvPicPr>
          <p:cNvPr id="48" name="Picture 47" descr="A blue and red logo">
            <a:extLst>
              <a:ext uri="{FF2B5EF4-FFF2-40B4-BE49-F238E27FC236}">
                <a16:creationId xmlns:a16="http://schemas.microsoft.com/office/drawing/2014/main" id="{3DC91C9C-8350-E445-264B-740CB5A26D7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55394" y="4918818"/>
            <a:ext cx="1259144" cy="70804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70202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357188"/>
            <a:ext cx="80010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602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Precision Medicine Trained on Emirati Population</a:t>
            </a:r>
            <a:endParaRPr lang="en-US" sz="1602" dirty="0"/>
          </a:p>
        </p:txBody>
      </p:sp>
      <p:sp>
        <p:nvSpPr>
          <p:cNvPr id="4" name="Text 1"/>
          <p:cNvSpPr/>
          <p:nvPr/>
        </p:nvSpPr>
        <p:spPr>
          <a:xfrm>
            <a:off x="1357313" y="985838"/>
            <a:ext cx="6429375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1193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Why UAE-Specific AI Matters</a:t>
            </a:r>
            <a:endParaRPr lang="en-US" sz="1193" dirty="0"/>
          </a:p>
        </p:txBody>
      </p:sp>
      <p:sp>
        <p:nvSpPr>
          <p:cNvPr id="5" name="Shape 2"/>
          <p:cNvSpPr/>
          <p:nvPr/>
        </p:nvSpPr>
        <p:spPr>
          <a:xfrm>
            <a:off x="1357313" y="1457325"/>
            <a:ext cx="3125391" cy="1374391"/>
          </a:xfrm>
          <a:prstGeom prst="rect">
            <a:avLst/>
          </a:prstGeom>
          <a:solidFill>
            <a:srgbClr val="2C3E50">
              <a:alpha val="5000"/>
            </a:srgbClr>
          </a:solidFill>
          <a:ln/>
        </p:spPr>
        <p:txBody>
          <a:bodyPr/>
          <a:lstStyle/>
          <a:p>
            <a:endParaRPr/>
          </a:p>
        </p:txBody>
      </p:sp>
      <p:sp>
        <p:nvSpPr>
          <p:cNvPr id="6" name="Shape 3"/>
          <p:cNvSpPr/>
          <p:nvPr/>
        </p:nvSpPr>
        <p:spPr>
          <a:xfrm>
            <a:off x="1357313" y="1457325"/>
            <a:ext cx="35719" cy="1374391"/>
          </a:xfrm>
          <a:prstGeom prst="rect">
            <a:avLst/>
          </a:prstGeom>
          <a:solidFill>
            <a:srgbClr val="2C3E50"/>
          </a:solidFill>
          <a:ln/>
        </p:spPr>
        <p:txBody>
          <a:bodyPr/>
          <a:lstStyle/>
          <a:p>
            <a:endParaRPr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5906" y="1635919"/>
            <a:ext cx="207169" cy="200025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814513" y="1657852"/>
            <a:ext cx="934743" cy="14683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900" b="1" kern="0" spc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Western Models</a:t>
            </a:r>
            <a:endParaRPr lang="en-US" sz="900" dirty="0"/>
          </a:p>
        </p:txBody>
      </p:sp>
      <p:sp>
        <p:nvSpPr>
          <p:cNvPr id="9" name="Text 5"/>
          <p:cNvSpPr/>
          <p:nvPr/>
        </p:nvSpPr>
        <p:spPr>
          <a:xfrm>
            <a:off x="1535906" y="1921669"/>
            <a:ext cx="2768203" cy="70820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000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Generic algorithms trained on European and American populations. Completely misses Middle Eastern genetic variations and metabolic patterns.</a:t>
            </a:r>
            <a:endParaRPr lang="en-US" sz="1000" dirty="0"/>
          </a:p>
        </p:txBody>
      </p:sp>
      <p:sp>
        <p:nvSpPr>
          <p:cNvPr id="10" name="Shape 6"/>
          <p:cNvSpPr/>
          <p:nvPr/>
        </p:nvSpPr>
        <p:spPr>
          <a:xfrm>
            <a:off x="4661297" y="1457325"/>
            <a:ext cx="3125391" cy="1374391"/>
          </a:xfrm>
          <a:prstGeom prst="rect">
            <a:avLst/>
          </a:prstGeom>
          <a:solidFill>
            <a:srgbClr val="7209B7">
              <a:alpha val="8000"/>
            </a:srgbClr>
          </a:solidFill>
          <a:ln/>
        </p:spPr>
        <p:txBody>
          <a:bodyPr/>
          <a:lstStyle/>
          <a:p>
            <a:endParaRPr/>
          </a:p>
        </p:txBody>
      </p:sp>
      <p:sp>
        <p:nvSpPr>
          <p:cNvPr id="11" name="Shape 7"/>
          <p:cNvSpPr/>
          <p:nvPr/>
        </p:nvSpPr>
        <p:spPr>
          <a:xfrm>
            <a:off x="4661297" y="1457325"/>
            <a:ext cx="35719" cy="1374391"/>
          </a:xfrm>
          <a:prstGeom prst="rect">
            <a:avLst/>
          </a:prstGeom>
          <a:solidFill>
            <a:srgbClr val="00B4D8"/>
          </a:solidFill>
          <a:ln/>
        </p:spPr>
        <p:txBody>
          <a:bodyPr/>
          <a:lstStyle/>
          <a:p>
            <a:endParaRPr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39891" y="1635919"/>
            <a:ext cx="207169" cy="200025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5118497" y="1657852"/>
            <a:ext cx="1545423" cy="14683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900" b="1" kern="0" spc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Our Emirati-Specific Model</a:t>
            </a:r>
            <a:endParaRPr lang="en-US" sz="900" dirty="0"/>
          </a:p>
        </p:txBody>
      </p:sp>
      <p:sp>
        <p:nvSpPr>
          <p:cNvPr id="14" name="Text 9"/>
          <p:cNvSpPr/>
          <p:nvPr/>
        </p:nvSpPr>
        <p:spPr>
          <a:xfrm>
            <a:off x="4839891" y="1921669"/>
            <a:ext cx="2768203" cy="73145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34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AI trained on Emirati-specific data. Accounts for regional genetic markers in diabetes, cardiovascular disease, and metabolic disorders unique to the population.</a:t>
            </a:r>
            <a:endParaRPr lang="en-US" sz="834" dirty="0"/>
          </a:p>
        </p:txBody>
      </p:sp>
      <p:sp>
        <p:nvSpPr>
          <p:cNvPr id="15" name="Shape 10"/>
          <p:cNvSpPr/>
          <p:nvPr/>
        </p:nvSpPr>
        <p:spPr>
          <a:xfrm>
            <a:off x="1357313" y="3010309"/>
            <a:ext cx="3125391" cy="1191527"/>
          </a:xfrm>
          <a:prstGeom prst="rect">
            <a:avLst/>
          </a:prstGeom>
          <a:solidFill>
            <a:srgbClr val="7209B7">
              <a:alpha val="8000"/>
            </a:srgbClr>
          </a:solidFill>
          <a:ln/>
        </p:spPr>
        <p:txBody>
          <a:bodyPr/>
          <a:lstStyle/>
          <a:p>
            <a:endParaRPr/>
          </a:p>
        </p:txBody>
      </p:sp>
      <p:sp>
        <p:nvSpPr>
          <p:cNvPr id="16" name="Shape 11"/>
          <p:cNvSpPr/>
          <p:nvPr/>
        </p:nvSpPr>
        <p:spPr>
          <a:xfrm>
            <a:off x="1357313" y="3010309"/>
            <a:ext cx="35719" cy="1191527"/>
          </a:xfrm>
          <a:prstGeom prst="rect">
            <a:avLst/>
          </a:prstGeom>
          <a:solidFill>
            <a:srgbClr val="00B4D8"/>
          </a:solidFill>
          <a:ln/>
        </p:spPr>
        <p:txBody>
          <a:bodyPr/>
          <a:lstStyle/>
          <a:p>
            <a:endParaRPr/>
          </a:p>
        </p:txBody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35906" y="3188903"/>
            <a:ext cx="207169" cy="200025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1814513" y="3210837"/>
            <a:ext cx="1146981" cy="14683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900" b="1" kern="0" spc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Cultural Adaptation</a:t>
            </a:r>
            <a:endParaRPr lang="en-US" sz="900" dirty="0"/>
          </a:p>
        </p:txBody>
      </p:sp>
      <p:sp>
        <p:nvSpPr>
          <p:cNvPr id="19" name="Text 13"/>
          <p:cNvSpPr/>
          <p:nvPr/>
        </p:nvSpPr>
        <p:spPr>
          <a:xfrm>
            <a:off x="1535906" y="3474653"/>
            <a:ext cx="2768203" cy="54859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34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Emirati cuisine-based nutrition plans, Ramadan-aware health protocols, and family-centered wellness programs that respect local traditions.</a:t>
            </a:r>
            <a:endParaRPr lang="en-US" sz="834" dirty="0"/>
          </a:p>
        </p:txBody>
      </p:sp>
      <p:sp>
        <p:nvSpPr>
          <p:cNvPr id="20" name="Shape 14"/>
          <p:cNvSpPr/>
          <p:nvPr/>
        </p:nvSpPr>
        <p:spPr>
          <a:xfrm>
            <a:off x="4661297" y="3010309"/>
            <a:ext cx="3125391" cy="1191527"/>
          </a:xfrm>
          <a:prstGeom prst="rect">
            <a:avLst/>
          </a:prstGeom>
          <a:solidFill>
            <a:srgbClr val="7209B7">
              <a:alpha val="8000"/>
            </a:srgbClr>
          </a:solidFill>
          <a:ln/>
        </p:spPr>
        <p:txBody>
          <a:bodyPr/>
          <a:lstStyle/>
          <a:p>
            <a:endParaRPr/>
          </a:p>
        </p:txBody>
      </p:sp>
      <p:sp>
        <p:nvSpPr>
          <p:cNvPr id="21" name="Shape 15"/>
          <p:cNvSpPr/>
          <p:nvPr/>
        </p:nvSpPr>
        <p:spPr>
          <a:xfrm>
            <a:off x="4661297" y="3010309"/>
            <a:ext cx="35719" cy="1191527"/>
          </a:xfrm>
          <a:prstGeom prst="rect">
            <a:avLst/>
          </a:prstGeom>
          <a:solidFill>
            <a:srgbClr val="00B4D8"/>
          </a:solidFill>
          <a:ln/>
        </p:spPr>
        <p:txBody>
          <a:bodyPr/>
          <a:lstStyle/>
          <a:p>
            <a:endParaRPr/>
          </a:p>
        </p:txBody>
      </p:sp>
      <p:pic>
        <p:nvPicPr>
          <p:cNvPr id="22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39891" y="3188903"/>
            <a:ext cx="207169" cy="200025"/>
          </a:xfrm>
          <a:prstGeom prst="rect">
            <a:avLst/>
          </a:prstGeom>
        </p:spPr>
      </p:pic>
      <p:sp>
        <p:nvSpPr>
          <p:cNvPr id="23" name="Text 16"/>
          <p:cNvSpPr/>
          <p:nvPr/>
        </p:nvSpPr>
        <p:spPr>
          <a:xfrm>
            <a:off x="5118497" y="3210837"/>
            <a:ext cx="1519775" cy="14683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900" b="1" kern="0" spc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Population Scale Precision</a:t>
            </a:r>
            <a:endParaRPr lang="en-US" sz="900" dirty="0"/>
          </a:p>
        </p:txBody>
      </p:sp>
      <p:sp>
        <p:nvSpPr>
          <p:cNvPr id="24" name="Text 17"/>
          <p:cNvSpPr/>
          <p:nvPr/>
        </p:nvSpPr>
        <p:spPr>
          <a:xfrm>
            <a:off x="4839891" y="3474653"/>
            <a:ext cx="2768203" cy="54859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34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Delivering precision medicine for 1 million+ Thiqa members simultaneously, not just individual patients in clinical trials.</a:t>
            </a:r>
            <a:endParaRPr lang="en-US" sz="834" dirty="0"/>
          </a:p>
        </p:txBody>
      </p:sp>
      <p:sp>
        <p:nvSpPr>
          <p:cNvPr id="25" name="Shape 18"/>
          <p:cNvSpPr/>
          <p:nvPr/>
        </p:nvSpPr>
        <p:spPr>
          <a:xfrm>
            <a:off x="571500" y="4487587"/>
            <a:ext cx="8001000" cy="857250"/>
          </a:xfrm>
          <a:prstGeom prst="rect">
            <a:avLst/>
          </a:prstGeom>
          <a:solidFill>
            <a:srgbClr val="7209B7">
              <a:alpha val="12000"/>
            </a:srgbClr>
          </a:solidFill>
          <a:ln/>
        </p:spPr>
        <p:txBody>
          <a:bodyPr/>
          <a:lstStyle/>
          <a:p>
            <a:endParaRPr/>
          </a:p>
        </p:txBody>
      </p:sp>
      <p:sp>
        <p:nvSpPr>
          <p:cNvPr id="26" name="Shape 19"/>
          <p:cNvSpPr/>
          <p:nvPr/>
        </p:nvSpPr>
        <p:spPr>
          <a:xfrm>
            <a:off x="571500" y="4487587"/>
            <a:ext cx="35719" cy="857250"/>
          </a:xfrm>
          <a:prstGeom prst="rect">
            <a:avLst/>
          </a:prstGeom>
          <a:solidFill>
            <a:srgbClr val="00B4D8"/>
          </a:solidFill>
          <a:ln/>
        </p:spPr>
        <p:txBody>
          <a:bodyPr/>
          <a:lstStyle/>
          <a:p>
            <a:endParaRPr/>
          </a:p>
        </p:txBody>
      </p:sp>
      <p:sp>
        <p:nvSpPr>
          <p:cNvPr id="27" name="Text 20"/>
          <p:cNvSpPr/>
          <p:nvPr/>
        </p:nvSpPr>
        <p:spPr>
          <a:xfrm>
            <a:off x="857250" y="4701899"/>
            <a:ext cx="7429500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987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Competitors use </a:t>
            </a:r>
            <a:r>
              <a:rPr lang="en-US" sz="987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generic Western models</a:t>
            </a:r>
            <a:r>
              <a:rPr lang="en-US" sz="987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that don't account for Emirati genetics or culture. We deliver </a:t>
            </a:r>
            <a:r>
              <a:rPr lang="en-US" sz="987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precision medicine at population scale</a:t>
            </a:r>
            <a:r>
              <a:rPr lang="en-US" sz="987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powered by UAE-specific data.</a:t>
            </a:r>
            <a:endParaRPr lang="en-US" sz="987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10215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00063" y="357188"/>
            <a:ext cx="8143875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602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UAE Genome Database Integration</a:t>
            </a:r>
            <a:endParaRPr lang="en-US" sz="1602" dirty="0"/>
          </a:p>
        </p:txBody>
      </p:sp>
      <p:sp>
        <p:nvSpPr>
          <p:cNvPr id="4" name="Shape 1"/>
          <p:cNvSpPr/>
          <p:nvPr/>
        </p:nvSpPr>
        <p:spPr>
          <a:xfrm>
            <a:off x="500063" y="950119"/>
            <a:ext cx="8143875" cy="2666014"/>
          </a:xfrm>
          <a:prstGeom prst="rect">
            <a:avLst/>
          </a:prstGeom>
          <a:solidFill>
            <a:srgbClr val="7209B7">
              <a:alpha val="8000"/>
            </a:srgbClr>
          </a:solidFill>
          <a:ln w="198">
            <a:solidFill>
              <a:srgbClr val="00B4D8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5" name="Shape 2"/>
          <p:cNvSpPr/>
          <p:nvPr/>
        </p:nvSpPr>
        <p:spPr>
          <a:xfrm>
            <a:off x="714375" y="1164431"/>
            <a:ext cx="3768328" cy="1000125"/>
          </a:xfrm>
          <a:prstGeom prst="rect">
            <a:avLst/>
          </a:prstGeom>
          <a:solidFill>
            <a:srgbClr val="FFFFFF">
              <a:alpha val="90000"/>
            </a:srgbClr>
          </a:solidFill>
          <a:ln/>
        </p:spPr>
        <p:txBody>
          <a:bodyPr/>
          <a:lstStyle/>
          <a:p>
            <a:endParaRPr/>
          </a:p>
        </p:txBody>
      </p:sp>
      <p:sp>
        <p:nvSpPr>
          <p:cNvPr id="6" name="Text 3"/>
          <p:cNvSpPr/>
          <p:nvPr/>
        </p:nvSpPr>
        <p:spPr>
          <a:xfrm>
            <a:off x="892969" y="1343025"/>
            <a:ext cx="3411141" cy="4000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3200"/>
              </a:lnSpc>
              <a:buNone/>
            </a:pPr>
            <a:r>
              <a:rPr lang="en-US" sz="2862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800K+</a:t>
            </a:r>
            <a:endParaRPr lang="en-US" sz="2862" dirty="0"/>
          </a:p>
        </p:txBody>
      </p:sp>
      <p:sp>
        <p:nvSpPr>
          <p:cNvPr id="7" name="Text 4"/>
          <p:cNvSpPr/>
          <p:nvPr/>
        </p:nvSpPr>
        <p:spPr>
          <a:xfrm>
            <a:off x="892969" y="1814513"/>
            <a:ext cx="3411141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Genomes Sequenced</a:t>
            </a:r>
            <a:endParaRPr lang="en-US" sz="784" dirty="0"/>
          </a:p>
        </p:txBody>
      </p:sp>
      <p:sp>
        <p:nvSpPr>
          <p:cNvPr id="8" name="Shape 5"/>
          <p:cNvSpPr/>
          <p:nvPr/>
        </p:nvSpPr>
        <p:spPr>
          <a:xfrm>
            <a:off x="4661297" y="1164431"/>
            <a:ext cx="3768328" cy="1000125"/>
          </a:xfrm>
          <a:prstGeom prst="rect">
            <a:avLst/>
          </a:prstGeom>
          <a:solidFill>
            <a:srgbClr val="FFFFFF">
              <a:alpha val="90000"/>
            </a:srgbClr>
          </a:solidFill>
          <a:ln/>
        </p:spPr>
        <p:txBody>
          <a:bodyPr/>
          <a:lstStyle/>
          <a:p>
            <a:endParaRPr/>
          </a:p>
        </p:txBody>
      </p:sp>
      <p:sp>
        <p:nvSpPr>
          <p:cNvPr id="9" name="Text 6"/>
          <p:cNvSpPr/>
          <p:nvPr/>
        </p:nvSpPr>
        <p:spPr>
          <a:xfrm>
            <a:off x="4839891" y="1343025"/>
            <a:ext cx="3411141" cy="4000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3200"/>
              </a:lnSpc>
              <a:buNone/>
            </a:pPr>
            <a:r>
              <a:rPr lang="en-US" sz="2862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Accelerated</a:t>
            </a:r>
            <a:endParaRPr lang="en-US" sz="2862" dirty="0"/>
          </a:p>
        </p:txBody>
      </p:sp>
      <p:sp>
        <p:nvSpPr>
          <p:cNvPr id="10" name="Text 7"/>
          <p:cNvSpPr/>
          <p:nvPr/>
        </p:nvSpPr>
        <p:spPr>
          <a:xfrm>
            <a:off x="4839891" y="1814513"/>
            <a:ext cx="3411141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Data Access via Thiqa Partnership</a:t>
            </a:r>
            <a:endParaRPr lang="en-US" sz="784" dirty="0"/>
          </a:p>
        </p:txBody>
      </p:sp>
      <p:sp>
        <p:nvSpPr>
          <p:cNvPr id="11" name="Text 8"/>
          <p:cNvSpPr/>
          <p:nvPr/>
        </p:nvSpPr>
        <p:spPr>
          <a:xfrm>
            <a:off x="714375" y="2343150"/>
            <a:ext cx="7715250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885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Specific Applications</a:t>
            </a:r>
            <a:endParaRPr lang="en-US" sz="885" dirty="0"/>
          </a:p>
        </p:txBody>
      </p:sp>
      <p:sp>
        <p:nvSpPr>
          <p:cNvPr id="12" name="Shape 9"/>
          <p:cNvSpPr/>
          <p:nvPr/>
        </p:nvSpPr>
        <p:spPr>
          <a:xfrm>
            <a:off x="714375" y="2643188"/>
            <a:ext cx="3804047" cy="311451"/>
          </a:xfrm>
          <a:prstGeom prst="rect">
            <a:avLst/>
          </a:prstGeom>
          <a:solidFill>
            <a:srgbClr val="FFFFFF">
              <a:alpha val="70000"/>
            </a:srgbClr>
          </a:solidFill>
          <a:ln/>
        </p:spPr>
        <p:txBody>
          <a:bodyPr/>
          <a:lstStyle/>
          <a:p>
            <a:endParaRPr/>
          </a:p>
        </p:txBody>
      </p:sp>
      <p:pic>
        <p:nvPicPr>
          <p:cNvPr id="1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531" y="2741749"/>
            <a:ext cx="114300" cy="114300"/>
          </a:xfrm>
          <a:prstGeom prst="rect">
            <a:avLst/>
          </a:prstGeom>
        </p:spPr>
      </p:pic>
      <p:sp>
        <p:nvSpPr>
          <p:cNvPr id="14" name="Text 10"/>
          <p:cNvSpPr/>
          <p:nvPr/>
        </p:nvSpPr>
        <p:spPr>
          <a:xfrm>
            <a:off x="1021556" y="2728913"/>
            <a:ext cx="1879448" cy="14000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Population-specific genetic risk profiling</a:t>
            </a:r>
            <a:endParaRPr lang="en-US" sz="727" dirty="0"/>
          </a:p>
        </p:txBody>
      </p:sp>
      <p:sp>
        <p:nvSpPr>
          <p:cNvPr id="15" name="Shape 11"/>
          <p:cNvSpPr/>
          <p:nvPr/>
        </p:nvSpPr>
        <p:spPr>
          <a:xfrm>
            <a:off x="4625578" y="2643188"/>
            <a:ext cx="3804047" cy="311451"/>
          </a:xfrm>
          <a:prstGeom prst="rect">
            <a:avLst/>
          </a:prstGeom>
          <a:solidFill>
            <a:srgbClr val="FFFFFF">
              <a:alpha val="70000"/>
            </a:srgbClr>
          </a:solidFill>
          <a:ln/>
        </p:spPr>
        <p:txBody>
          <a:bodyPr/>
          <a:lstStyle/>
          <a:p>
            <a:endParaRPr/>
          </a:p>
        </p:txBody>
      </p:sp>
      <p:pic>
        <p:nvPicPr>
          <p:cNvPr id="1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2734" y="2741749"/>
            <a:ext cx="114300" cy="114300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4932759" y="2728913"/>
            <a:ext cx="1743242" cy="14000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Emirati metabolic syndrome patterns</a:t>
            </a:r>
            <a:endParaRPr lang="en-US" sz="727" dirty="0"/>
          </a:p>
        </p:txBody>
      </p:sp>
      <p:sp>
        <p:nvSpPr>
          <p:cNvPr id="18" name="Shape 13"/>
          <p:cNvSpPr/>
          <p:nvPr/>
        </p:nvSpPr>
        <p:spPr>
          <a:xfrm>
            <a:off x="714375" y="3061795"/>
            <a:ext cx="3804047" cy="311451"/>
          </a:xfrm>
          <a:prstGeom prst="rect">
            <a:avLst/>
          </a:prstGeom>
          <a:solidFill>
            <a:srgbClr val="FFFFFF">
              <a:alpha val="70000"/>
            </a:srgbClr>
          </a:solidFill>
          <a:ln/>
        </p:spPr>
        <p:txBody>
          <a:bodyPr/>
          <a:lstStyle/>
          <a:p>
            <a:endParaRPr/>
          </a:p>
        </p:txBody>
      </p:sp>
      <p:pic>
        <p:nvPicPr>
          <p:cNvPr id="1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1531" y="3160356"/>
            <a:ext cx="114300" cy="114300"/>
          </a:xfrm>
          <a:prstGeom prst="rect">
            <a:avLst/>
          </a:prstGeom>
        </p:spPr>
      </p:pic>
      <p:sp>
        <p:nvSpPr>
          <p:cNvPr id="20" name="Text 14"/>
          <p:cNvSpPr/>
          <p:nvPr/>
        </p:nvSpPr>
        <p:spPr>
          <a:xfrm>
            <a:off x="1021556" y="3147520"/>
            <a:ext cx="1585606" cy="14000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Regional diabetes Type 2 markers</a:t>
            </a:r>
            <a:endParaRPr lang="en-US" sz="727" dirty="0"/>
          </a:p>
        </p:txBody>
      </p:sp>
      <p:sp>
        <p:nvSpPr>
          <p:cNvPr id="21" name="Shape 15"/>
          <p:cNvSpPr/>
          <p:nvPr/>
        </p:nvSpPr>
        <p:spPr>
          <a:xfrm>
            <a:off x="4625578" y="3061795"/>
            <a:ext cx="3804047" cy="311451"/>
          </a:xfrm>
          <a:prstGeom prst="rect">
            <a:avLst/>
          </a:prstGeom>
          <a:solidFill>
            <a:srgbClr val="FFFFFF">
              <a:alpha val="70000"/>
            </a:srgbClr>
          </a:solidFill>
          <a:ln/>
        </p:spPr>
        <p:txBody>
          <a:bodyPr/>
          <a:lstStyle/>
          <a:p>
            <a:endParaRPr/>
          </a:p>
        </p:txBody>
      </p:sp>
      <p:pic>
        <p:nvPicPr>
          <p:cNvPr id="22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32734" y="3160356"/>
            <a:ext cx="114300" cy="114300"/>
          </a:xfrm>
          <a:prstGeom prst="rect">
            <a:avLst/>
          </a:prstGeom>
        </p:spPr>
      </p:pic>
      <p:sp>
        <p:nvSpPr>
          <p:cNvPr id="23" name="Text 16"/>
          <p:cNvSpPr/>
          <p:nvPr/>
        </p:nvSpPr>
        <p:spPr>
          <a:xfrm>
            <a:off x="4932759" y="3147520"/>
            <a:ext cx="1558621" cy="14000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Cardiovascular disease variations</a:t>
            </a:r>
            <a:endParaRPr lang="en-US" sz="727" dirty="0"/>
          </a:p>
        </p:txBody>
      </p:sp>
      <p:sp>
        <p:nvSpPr>
          <p:cNvPr id="24" name="Text 17"/>
          <p:cNvSpPr/>
          <p:nvPr/>
        </p:nvSpPr>
        <p:spPr>
          <a:xfrm>
            <a:off x="500063" y="3837589"/>
            <a:ext cx="8143875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987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Three-Part Precision Medicine Integration</a:t>
            </a:r>
            <a:endParaRPr lang="en-US" sz="987" dirty="0"/>
          </a:p>
        </p:txBody>
      </p:sp>
      <p:sp>
        <p:nvSpPr>
          <p:cNvPr id="25" name="Shape 18"/>
          <p:cNvSpPr/>
          <p:nvPr/>
        </p:nvSpPr>
        <p:spPr>
          <a:xfrm>
            <a:off x="500063" y="4230495"/>
            <a:ext cx="2595553" cy="1485900"/>
          </a:xfrm>
          <a:prstGeom prst="rect">
            <a:avLst/>
          </a:prstGeom>
          <a:solidFill>
            <a:srgbClr val="00B4D8">
              <a:alpha val="1000"/>
            </a:srgbClr>
          </a:solidFill>
          <a:ln w="198">
            <a:solidFill>
              <a:srgbClr val="00B4D8"/>
            </a:solidFill>
            <a:prstDash val="solid"/>
          </a:ln>
        </p:spPr>
        <p:txBody>
          <a:bodyPr/>
          <a:lstStyle/>
          <a:p>
            <a:endParaRPr/>
          </a:p>
        </p:txBody>
      </p:sp>
      <p:pic>
        <p:nvPicPr>
          <p:cNvPr id="26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72810" y="4498386"/>
            <a:ext cx="250031" cy="285750"/>
          </a:xfrm>
          <a:prstGeom prst="rect">
            <a:avLst/>
          </a:prstGeom>
        </p:spPr>
      </p:pic>
      <p:sp>
        <p:nvSpPr>
          <p:cNvPr id="27" name="Text 19"/>
          <p:cNvSpPr/>
          <p:nvPr/>
        </p:nvSpPr>
        <p:spPr>
          <a:xfrm>
            <a:off x="678656" y="4959158"/>
            <a:ext cx="2238366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885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Genetic Predisposition</a:t>
            </a:r>
            <a:endParaRPr lang="en-US" sz="885" dirty="0"/>
          </a:p>
        </p:txBody>
      </p:sp>
      <p:sp>
        <p:nvSpPr>
          <p:cNvPr id="28" name="Text 20"/>
          <p:cNvSpPr/>
          <p:nvPr/>
        </p:nvSpPr>
        <p:spPr>
          <a:xfrm>
            <a:off x="678656" y="5223477"/>
            <a:ext cx="2238366" cy="30003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72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Identify inherited disease risks specific to Emirati genetics</a:t>
            </a:r>
            <a:endParaRPr lang="en-US" sz="727" dirty="0"/>
          </a:p>
        </p:txBody>
      </p:sp>
      <p:sp>
        <p:nvSpPr>
          <p:cNvPr id="29" name="Shape 21"/>
          <p:cNvSpPr/>
          <p:nvPr/>
        </p:nvSpPr>
        <p:spPr>
          <a:xfrm>
            <a:off x="3274209" y="4230495"/>
            <a:ext cx="2595553" cy="1485900"/>
          </a:xfrm>
          <a:prstGeom prst="rect">
            <a:avLst/>
          </a:prstGeom>
          <a:solidFill>
            <a:srgbClr val="7209B7">
              <a:alpha val="1000"/>
            </a:srgbClr>
          </a:solidFill>
          <a:ln w="198">
            <a:solidFill>
              <a:srgbClr val="7209B7"/>
            </a:solidFill>
            <a:prstDash val="solid"/>
          </a:ln>
        </p:spPr>
        <p:txBody>
          <a:bodyPr/>
          <a:lstStyle/>
          <a:p>
            <a:endParaRPr/>
          </a:p>
        </p:txBody>
      </p:sp>
      <p:pic>
        <p:nvPicPr>
          <p:cNvPr id="30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29097" y="4498386"/>
            <a:ext cx="285750" cy="285750"/>
          </a:xfrm>
          <a:prstGeom prst="rect">
            <a:avLst/>
          </a:prstGeom>
        </p:spPr>
      </p:pic>
      <p:sp>
        <p:nvSpPr>
          <p:cNvPr id="31" name="Text 22"/>
          <p:cNvSpPr/>
          <p:nvPr/>
        </p:nvSpPr>
        <p:spPr>
          <a:xfrm>
            <a:off x="3452803" y="4959158"/>
            <a:ext cx="2238366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885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Current Biomarkers</a:t>
            </a:r>
            <a:endParaRPr lang="en-US" sz="885" dirty="0"/>
          </a:p>
        </p:txBody>
      </p:sp>
      <p:sp>
        <p:nvSpPr>
          <p:cNvPr id="32" name="Text 23"/>
          <p:cNvSpPr/>
          <p:nvPr/>
        </p:nvSpPr>
        <p:spPr>
          <a:xfrm>
            <a:off x="3452803" y="5223477"/>
            <a:ext cx="2238366" cy="30003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72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Real-time blood analysis and metabolic tracking</a:t>
            </a:r>
            <a:endParaRPr lang="en-US" sz="727" dirty="0"/>
          </a:p>
        </p:txBody>
      </p:sp>
      <p:sp>
        <p:nvSpPr>
          <p:cNvPr id="33" name="Shape 24"/>
          <p:cNvSpPr/>
          <p:nvPr/>
        </p:nvSpPr>
        <p:spPr>
          <a:xfrm>
            <a:off x="6048356" y="4230495"/>
            <a:ext cx="2595581" cy="1485900"/>
          </a:xfrm>
          <a:prstGeom prst="rect">
            <a:avLst/>
          </a:prstGeom>
          <a:solidFill>
            <a:srgbClr val="0A4D68">
              <a:alpha val="1000"/>
            </a:srgbClr>
          </a:solidFill>
          <a:ln w="198">
            <a:solidFill>
              <a:srgbClr val="0A4D68"/>
            </a:solidFill>
            <a:prstDash val="solid"/>
          </a:ln>
        </p:spPr>
        <p:txBody>
          <a:bodyPr/>
          <a:lstStyle/>
          <a:p>
            <a:endParaRPr/>
          </a:p>
        </p:txBody>
      </p:sp>
      <p:pic>
        <p:nvPicPr>
          <p:cNvPr id="34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21131" y="4484098"/>
            <a:ext cx="250031" cy="285750"/>
          </a:xfrm>
          <a:prstGeom prst="rect">
            <a:avLst/>
          </a:prstGeom>
        </p:spPr>
      </p:pic>
      <p:sp>
        <p:nvSpPr>
          <p:cNvPr id="35" name="Text 25"/>
          <p:cNvSpPr/>
          <p:nvPr/>
        </p:nvSpPr>
        <p:spPr>
          <a:xfrm>
            <a:off x="6226950" y="4944870"/>
            <a:ext cx="2238394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885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Lifestyle Integration</a:t>
            </a:r>
            <a:endParaRPr lang="en-US" sz="885" dirty="0"/>
          </a:p>
        </p:txBody>
      </p:sp>
      <p:sp>
        <p:nvSpPr>
          <p:cNvPr id="36" name="Text 26"/>
          <p:cNvSpPr/>
          <p:nvPr/>
        </p:nvSpPr>
        <p:spPr>
          <a:xfrm>
            <a:off x="6226950" y="5209189"/>
            <a:ext cx="2238394" cy="30003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72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Personalized interventions based on combined data</a:t>
            </a:r>
            <a:endParaRPr lang="en-US" sz="727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98847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00063" y="285750"/>
            <a:ext cx="8143875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602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Gamification Drives 3-5x Higher Engagement</a:t>
            </a:r>
            <a:endParaRPr lang="en-US" sz="1602" dirty="0"/>
          </a:p>
        </p:txBody>
      </p:sp>
      <p:sp>
        <p:nvSpPr>
          <p:cNvPr id="4" name="Text 1"/>
          <p:cNvSpPr/>
          <p:nvPr/>
        </p:nvSpPr>
        <p:spPr>
          <a:xfrm>
            <a:off x="500063" y="700088"/>
            <a:ext cx="8143875" cy="38576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885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80% of chronic disease is preventable</a:t>
            </a: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through lifestyle changes, but detection without behavior change leads to anxiety without action</a:t>
            </a:r>
            <a:endParaRPr lang="en-US" sz="885" dirty="0"/>
          </a:p>
        </p:txBody>
      </p:sp>
      <p:sp>
        <p:nvSpPr>
          <p:cNvPr id="5" name="Shape 2"/>
          <p:cNvSpPr/>
          <p:nvPr/>
        </p:nvSpPr>
        <p:spPr>
          <a:xfrm>
            <a:off x="500063" y="1264444"/>
            <a:ext cx="3993356" cy="1545841"/>
          </a:xfrm>
          <a:prstGeom prst="rect">
            <a:avLst/>
          </a:prstGeom>
          <a:solidFill>
            <a:srgbClr val="00B4D8">
              <a:alpha val="1000"/>
            </a:srgbClr>
          </a:solidFill>
          <a:ln w="198">
            <a:solidFill>
              <a:srgbClr val="00B4D8"/>
            </a:solidFill>
            <a:prstDash val="solid"/>
          </a:ln>
        </p:spPr>
        <p:txBody>
          <a:bodyPr/>
          <a:lstStyle/>
          <a:p>
            <a:endParaRPr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225" y="1487686"/>
            <a:ext cx="225028" cy="25717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89409" y="1507331"/>
            <a:ext cx="1036290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987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AI Nutritionist</a:t>
            </a:r>
            <a:endParaRPr lang="en-US" sz="987" dirty="0"/>
          </a:p>
        </p:txBody>
      </p:sp>
      <p:sp>
        <p:nvSpPr>
          <p:cNvPr id="8" name="Text 4"/>
          <p:cNvSpPr/>
          <p:nvPr/>
        </p:nvSpPr>
        <p:spPr>
          <a:xfrm>
            <a:off x="657225" y="1907381"/>
            <a:ext cx="80367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1050" dirty="0">
                <a:solidFill>
                  <a:srgbClr val="00B4D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1050" dirty="0"/>
          </a:p>
        </p:txBody>
      </p:sp>
      <p:sp>
        <p:nvSpPr>
          <p:cNvPr id="9" name="Text 5"/>
          <p:cNvSpPr/>
          <p:nvPr/>
        </p:nvSpPr>
        <p:spPr>
          <a:xfrm>
            <a:off x="800100" y="1909167"/>
            <a:ext cx="2307599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Personalized meal plans based on Emirati cuisine</a:t>
            </a:r>
            <a:endParaRPr lang="en-US" sz="727" dirty="0"/>
          </a:p>
        </p:txBody>
      </p:sp>
      <p:sp>
        <p:nvSpPr>
          <p:cNvPr id="10" name="Text 6"/>
          <p:cNvSpPr/>
          <p:nvPr/>
        </p:nvSpPr>
        <p:spPr>
          <a:xfrm>
            <a:off x="657225" y="2099174"/>
            <a:ext cx="80367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1050" dirty="0">
                <a:solidFill>
                  <a:srgbClr val="00B4D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1050" dirty="0"/>
          </a:p>
        </p:txBody>
      </p:sp>
      <p:sp>
        <p:nvSpPr>
          <p:cNvPr id="11" name="Text 7"/>
          <p:cNvSpPr/>
          <p:nvPr/>
        </p:nvSpPr>
        <p:spPr>
          <a:xfrm>
            <a:off x="800100" y="2100960"/>
            <a:ext cx="2405323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Real-time food tracking with cultural food database</a:t>
            </a:r>
            <a:endParaRPr lang="en-US" sz="727" dirty="0"/>
          </a:p>
        </p:txBody>
      </p:sp>
      <p:sp>
        <p:nvSpPr>
          <p:cNvPr id="12" name="Text 8"/>
          <p:cNvSpPr/>
          <p:nvPr/>
        </p:nvSpPr>
        <p:spPr>
          <a:xfrm>
            <a:off x="657225" y="2290967"/>
            <a:ext cx="80367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1050" dirty="0">
                <a:solidFill>
                  <a:srgbClr val="00B4D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1050" dirty="0"/>
          </a:p>
        </p:txBody>
      </p:sp>
      <p:sp>
        <p:nvSpPr>
          <p:cNvPr id="13" name="Text 9"/>
          <p:cNvSpPr/>
          <p:nvPr/>
        </p:nvSpPr>
        <p:spPr>
          <a:xfrm>
            <a:off x="800100" y="2292753"/>
            <a:ext cx="1723430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Ramadan-specific nutrition guidance</a:t>
            </a:r>
            <a:endParaRPr lang="en-US" sz="727" dirty="0"/>
          </a:p>
        </p:txBody>
      </p:sp>
      <p:sp>
        <p:nvSpPr>
          <p:cNvPr id="14" name="Text 10"/>
          <p:cNvSpPr/>
          <p:nvPr/>
        </p:nvSpPr>
        <p:spPr>
          <a:xfrm>
            <a:off x="657225" y="2482760"/>
            <a:ext cx="80367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1050" dirty="0">
                <a:solidFill>
                  <a:srgbClr val="00B4D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1050" dirty="0"/>
          </a:p>
        </p:txBody>
      </p:sp>
      <p:sp>
        <p:nvSpPr>
          <p:cNvPr id="15" name="Text 11"/>
          <p:cNvSpPr/>
          <p:nvPr/>
        </p:nvSpPr>
        <p:spPr>
          <a:xfrm>
            <a:off x="800100" y="2484546"/>
            <a:ext cx="2157273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Genetic + biomarker-based recommendations</a:t>
            </a:r>
            <a:endParaRPr lang="en-US" sz="727" dirty="0"/>
          </a:p>
        </p:txBody>
      </p:sp>
      <p:sp>
        <p:nvSpPr>
          <p:cNvPr id="16" name="Shape 12"/>
          <p:cNvSpPr/>
          <p:nvPr/>
        </p:nvSpPr>
        <p:spPr>
          <a:xfrm>
            <a:off x="4650581" y="1264444"/>
            <a:ext cx="3993356" cy="1545841"/>
          </a:xfrm>
          <a:prstGeom prst="rect">
            <a:avLst/>
          </a:prstGeom>
          <a:solidFill>
            <a:srgbClr val="7209B7">
              <a:alpha val="1000"/>
            </a:srgbClr>
          </a:solidFill>
          <a:ln w="198">
            <a:solidFill>
              <a:srgbClr val="7209B7"/>
            </a:solidFill>
            <a:prstDash val="solid"/>
          </a:ln>
        </p:spPr>
        <p:txBody>
          <a:bodyPr/>
          <a:lstStyle/>
          <a:p>
            <a:endParaRPr/>
          </a:p>
        </p:txBody>
      </p:sp>
      <p:pic>
        <p:nvPicPr>
          <p:cNvPr id="1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7744" y="1487686"/>
            <a:ext cx="321469" cy="257175"/>
          </a:xfrm>
          <a:prstGeom prst="rect">
            <a:avLst/>
          </a:prstGeom>
        </p:spPr>
      </p:pic>
      <p:sp>
        <p:nvSpPr>
          <p:cNvPr id="18" name="Text 13"/>
          <p:cNvSpPr/>
          <p:nvPr/>
        </p:nvSpPr>
        <p:spPr>
          <a:xfrm>
            <a:off x="5236369" y="1507331"/>
            <a:ext cx="1443484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987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Gamification Engine</a:t>
            </a:r>
            <a:endParaRPr lang="en-US" sz="987" dirty="0"/>
          </a:p>
        </p:txBody>
      </p:sp>
      <p:sp>
        <p:nvSpPr>
          <p:cNvPr id="19" name="Text 14"/>
          <p:cNvSpPr/>
          <p:nvPr/>
        </p:nvSpPr>
        <p:spPr>
          <a:xfrm>
            <a:off x="4807744" y="1907381"/>
            <a:ext cx="80367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1050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1050" dirty="0"/>
          </a:p>
        </p:txBody>
      </p:sp>
      <p:sp>
        <p:nvSpPr>
          <p:cNvPr id="20" name="Text 15"/>
          <p:cNvSpPr/>
          <p:nvPr/>
        </p:nvSpPr>
        <p:spPr>
          <a:xfrm>
            <a:off x="4950619" y="1909167"/>
            <a:ext cx="2164193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Daily health scores responding to user actions</a:t>
            </a:r>
            <a:endParaRPr lang="en-US" sz="727" dirty="0"/>
          </a:p>
        </p:txBody>
      </p:sp>
      <p:sp>
        <p:nvSpPr>
          <p:cNvPr id="21" name="Text 16"/>
          <p:cNvSpPr/>
          <p:nvPr/>
        </p:nvSpPr>
        <p:spPr>
          <a:xfrm>
            <a:off x="4807744" y="2099174"/>
            <a:ext cx="80367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1050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1050" dirty="0"/>
          </a:p>
        </p:txBody>
      </p:sp>
      <p:sp>
        <p:nvSpPr>
          <p:cNvPr id="22" name="Text 17"/>
          <p:cNvSpPr/>
          <p:nvPr/>
        </p:nvSpPr>
        <p:spPr>
          <a:xfrm>
            <a:off x="4950619" y="2100960"/>
            <a:ext cx="1958866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Social challenges and community support</a:t>
            </a:r>
            <a:endParaRPr lang="en-US" sz="727" dirty="0"/>
          </a:p>
        </p:txBody>
      </p:sp>
      <p:sp>
        <p:nvSpPr>
          <p:cNvPr id="23" name="Text 18"/>
          <p:cNvSpPr/>
          <p:nvPr/>
        </p:nvSpPr>
        <p:spPr>
          <a:xfrm>
            <a:off x="4807744" y="2290967"/>
            <a:ext cx="80367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1050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1050" dirty="0"/>
          </a:p>
        </p:txBody>
      </p:sp>
      <p:sp>
        <p:nvSpPr>
          <p:cNvPr id="24" name="Text 19"/>
          <p:cNvSpPr/>
          <p:nvPr/>
        </p:nvSpPr>
        <p:spPr>
          <a:xfrm>
            <a:off x="4950619" y="2292753"/>
            <a:ext cx="1591521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Rewards and achievement system</a:t>
            </a:r>
            <a:endParaRPr lang="en-US" sz="727" dirty="0"/>
          </a:p>
        </p:txBody>
      </p:sp>
      <p:sp>
        <p:nvSpPr>
          <p:cNvPr id="25" name="Text 20"/>
          <p:cNvSpPr/>
          <p:nvPr/>
        </p:nvSpPr>
        <p:spPr>
          <a:xfrm>
            <a:off x="4807744" y="2482760"/>
            <a:ext cx="80367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1050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1050" dirty="0"/>
          </a:p>
        </p:txBody>
      </p:sp>
      <p:sp>
        <p:nvSpPr>
          <p:cNvPr id="26" name="Text 21"/>
          <p:cNvSpPr/>
          <p:nvPr/>
        </p:nvSpPr>
        <p:spPr>
          <a:xfrm>
            <a:off x="4950619" y="2484546"/>
            <a:ext cx="1832539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Leaderboards and friendly competition</a:t>
            </a:r>
            <a:endParaRPr lang="en-US" sz="727" dirty="0"/>
          </a:p>
        </p:txBody>
      </p:sp>
      <p:sp>
        <p:nvSpPr>
          <p:cNvPr id="27" name="Shape 22"/>
          <p:cNvSpPr/>
          <p:nvPr/>
        </p:nvSpPr>
        <p:spPr>
          <a:xfrm>
            <a:off x="500063" y="2938872"/>
            <a:ext cx="3993356" cy="1545841"/>
          </a:xfrm>
          <a:prstGeom prst="rect">
            <a:avLst/>
          </a:prstGeom>
          <a:solidFill>
            <a:srgbClr val="7209B7">
              <a:alpha val="1000"/>
            </a:srgbClr>
          </a:solidFill>
          <a:ln w="198">
            <a:solidFill>
              <a:srgbClr val="7209B7"/>
            </a:solidFill>
            <a:prstDash val="solid"/>
          </a:ln>
        </p:spPr>
        <p:txBody>
          <a:bodyPr/>
          <a:lstStyle/>
          <a:p>
            <a:endParaRPr/>
          </a:p>
        </p:txBody>
      </p:sp>
      <p:pic>
        <p:nvPicPr>
          <p:cNvPr id="2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7225" y="3162114"/>
            <a:ext cx="257175" cy="257175"/>
          </a:xfrm>
          <a:prstGeom prst="rect">
            <a:avLst/>
          </a:prstGeom>
        </p:spPr>
      </p:pic>
      <p:sp>
        <p:nvSpPr>
          <p:cNvPr id="29" name="Text 23"/>
          <p:cNvSpPr/>
          <p:nvPr/>
        </p:nvSpPr>
        <p:spPr>
          <a:xfrm>
            <a:off x="1021556" y="3181759"/>
            <a:ext cx="1413625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987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Real-Time Feedback</a:t>
            </a:r>
            <a:endParaRPr lang="en-US" sz="987" dirty="0"/>
          </a:p>
        </p:txBody>
      </p:sp>
      <p:sp>
        <p:nvSpPr>
          <p:cNvPr id="30" name="Text 24"/>
          <p:cNvSpPr/>
          <p:nvPr/>
        </p:nvSpPr>
        <p:spPr>
          <a:xfrm>
            <a:off x="657225" y="3581809"/>
            <a:ext cx="80367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1050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1050" dirty="0"/>
          </a:p>
        </p:txBody>
      </p:sp>
      <p:sp>
        <p:nvSpPr>
          <p:cNvPr id="31" name="Text 25"/>
          <p:cNvSpPr/>
          <p:nvPr/>
        </p:nvSpPr>
        <p:spPr>
          <a:xfrm>
            <a:off x="800100" y="3583595"/>
            <a:ext cx="1786440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Biomarker tracking and trend analysis</a:t>
            </a:r>
            <a:endParaRPr lang="en-US" sz="727" dirty="0"/>
          </a:p>
        </p:txBody>
      </p:sp>
      <p:sp>
        <p:nvSpPr>
          <p:cNvPr id="32" name="Text 26"/>
          <p:cNvSpPr/>
          <p:nvPr/>
        </p:nvSpPr>
        <p:spPr>
          <a:xfrm>
            <a:off x="657225" y="3773602"/>
            <a:ext cx="80367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1050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1050" dirty="0"/>
          </a:p>
        </p:txBody>
      </p:sp>
      <p:sp>
        <p:nvSpPr>
          <p:cNvPr id="33" name="Text 27"/>
          <p:cNvSpPr/>
          <p:nvPr/>
        </p:nvSpPr>
        <p:spPr>
          <a:xfrm>
            <a:off x="800100" y="3775388"/>
            <a:ext cx="1110742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Predictive health scores</a:t>
            </a:r>
            <a:endParaRPr lang="en-US" sz="727" dirty="0"/>
          </a:p>
        </p:txBody>
      </p:sp>
      <p:sp>
        <p:nvSpPr>
          <p:cNvPr id="34" name="Text 28"/>
          <p:cNvSpPr/>
          <p:nvPr/>
        </p:nvSpPr>
        <p:spPr>
          <a:xfrm>
            <a:off x="657225" y="3965395"/>
            <a:ext cx="80367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1050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1050" dirty="0"/>
          </a:p>
        </p:txBody>
      </p:sp>
      <p:sp>
        <p:nvSpPr>
          <p:cNvPr id="35" name="Text 29"/>
          <p:cNvSpPr/>
          <p:nvPr/>
        </p:nvSpPr>
        <p:spPr>
          <a:xfrm>
            <a:off x="800100" y="3967181"/>
            <a:ext cx="2086980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Personalized intervention recommendations</a:t>
            </a:r>
            <a:endParaRPr lang="en-US" sz="727" dirty="0"/>
          </a:p>
        </p:txBody>
      </p:sp>
      <p:sp>
        <p:nvSpPr>
          <p:cNvPr id="36" name="Text 30"/>
          <p:cNvSpPr/>
          <p:nvPr/>
        </p:nvSpPr>
        <p:spPr>
          <a:xfrm>
            <a:off x="657225" y="4157188"/>
            <a:ext cx="80367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1050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1050" dirty="0"/>
          </a:p>
        </p:txBody>
      </p:sp>
      <p:sp>
        <p:nvSpPr>
          <p:cNvPr id="37" name="Text 31"/>
          <p:cNvSpPr/>
          <p:nvPr/>
        </p:nvSpPr>
        <p:spPr>
          <a:xfrm>
            <a:off x="800100" y="4158974"/>
            <a:ext cx="1860947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AI coach providing immediate guidance</a:t>
            </a:r>
            <a:endParaRPr lang="en-US" sz="727" dirty="0"/>
          </a:p>
        </p:txBody>
      </p:sp>
      <p:sp>
        <p:nvSpPr>
          <p:cNvPr id="38" name="Shape 32"/>
          <p:cNvSpPr/>
          <p:nvPr/>
        </p:nvSpPr>
        <p:spPr>
          <a:xfrm>
            <a:off x="4650581" y="2938872"/>
            <a:ext cx="3993356" cy="1545841"/>
          </a:xfrm>
          <a:prstGeom prst="rect">
            <a:avLst/>
          </a:prstGeom>
          <a:solidFill>
            <a:srgbClr val="00B4D8">
              <a:alpha val="1000"/>
            </a:srgbClr>
          </a:solidFill>
          <a:ln w="198">
            <a:solidFill>
              <a:srgbClr val="00B4D8"/>
            </a:solidFill>
            <a:prstDash val="solid"/>
          </a:ln>
        </p:spPr>
        <p:txBody>
          <a:bodyPr/>
          <a:lstStyle/>
          <a:p>
            <a:endParaRPr/>
          </a:p>
        </p:txBody>
      </p:sp>
      <p:pic>
        <p:nvPicPr>
          <p:cNvPr id="39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07744" y="3162114"/>
            <a:ext cx="321469" cy="257175"/>
          </a:xfrm>
          <a:prstGeom prst="rect">
            <a:avLst/>
          </a:prstGeom>
        </p:spPr>
      </p:pic>
      <p:sp>
        <p:nvSpPr>
          <p:cNvPr id="40" name="Text 33"/>
          <p:cNvSpPr/>
          <p:nvPr/>
        </p:nvSpPr>
        <p:spPr>
          <a:xfrm>
            <a:off x="5236369" y="3181759"/>
            <a:ext cx="1435894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987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Cultural Integration</a:t>
            </a:r>
            <a:endParaRPr lang="en-US" sz="987" dirty="0"/>
          </a:p>
        </p:txBody>
      </p:sp>
      <p:sp>
        <p:nvSpPr>
          <p:cNvPr id="41" name="Text 34"/>
          <p:cNvSpPr/>
          <p:nvPr/>
        </p:nvSpPr>
        <p:spPr>
          <a:xfrm>
            <a:off x="4807744" y="3581809"/>
            <a:ext cx="80367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1050" dirty="0">
                <a:solidFill>
                  <a:srgbClr val="00B4D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1050" dirty="0"/>
          </a:p>
        </p:txBody>
      </p:sp>
      <p:sp>
        <p:nvSpPr>
          <p:cNvPr id="42" name="Text 35"/>
          <p:cNvSpPr/>
          <p:nvPr/>
        </p:nvSpPr>
        <p:spPr>
          <a:xfrm>
            <a:off x="4950619" y="3583595"/>
            <a:ext cx="1755325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Prayer time-aware activity scheduling</a:t>
            </a:r>
            <a:endParaRPr lang="en-US" sz="727" dirty="0"/>
          </a:p>
        </p:txBody>
      </p:sp>
      <p:sp>
        <p:nvSpPr>
          <p:cNvPr id="43" name="Text 36"/>
          <p:cNvSpPr/>
          <p:nvPr/>
        </p:nvSpPr>
        <p:spPr>
          <a:xfrm>
            <a:off x="4807744" y="3773602"/>
            <a:ext cx="80367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1050" dirty="0">
                <a:solidFill>
                  <a:srgbClr val="00B4D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1050" dirty="0"/>
          </a:p>
        </p:txBody>
      </p:sp>
      <p:sp>
        <p:nvSpPr>
          <p:cNvPr id="44" name="Text 37"/>
          <p:cNvSpPr/>
          <p:nvPr/>
        </p:nvSpPr>
        <p:spPr>
          <a:xfrm>
            <a:off x="4950619" y="3775388"/>
            <a:ext cx="1664633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Family-centered wellness programs</a:t>
            </a:r>
            <a:endParaRPr lang="en-US" sz="727" dirty="0"/>
          </a:p>
        </p:txBody>
      </p:sp>
      <p:sp>
        <p:nvSpPr>
          <p:cNvPr id="45" name="Text 38"/>
          <p:cNvSpPr/>
          <p:nvPr/>
        </p:nvSpPr>
        <p:spPr>
          <a:xfrm>
            <a:off x="4807744" y="3965395"/>
            <a:ext cx="80367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1050" dirty="0">
                <a:solidFill>
                  <a:srgbClr val="00B4D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1050" dirty="0"/>
          </a:p>
        </p:txBody>
      </p:sp>
      <p:sp>
        <p:nvSpPr>
          <p:cNvPr id="46" name="Text 39"/>
          <p:cNvSpPr/>
          <p:nvPr/>
        </p:nvSpPr>
        <p:spPr>
          <a:xfrm>
            <a:off x="4950619" y="3967181"/>
            <a:ext cx="1790626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Arabic language with cultural nuances</a:t>
            </a:r>
            <a:endParaRPr lang="en-US" sz="727" dirty="0"/>
          </a:p>
        </p:txBody>
      </p:sp>
      <p:sp>
        <p:nvSpPr>
          <p:cNvPr id="47" name="Text 40"/>
          <p:cNvSpPr/>
          <p:nvPr/>
        </p:nvSpPr>
        <p:spPr>
          <a:xfrm>
            <a:off x="4807744" y="4157188"/>
            <a:ext cx="80367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1050" dirty="0">
                <a:solidFill>
                  <a:srgbClr val="00B4D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1050" dirty="0"/>
          </a:p>
        </p:txBody>
      </p:sp>
      <p:sp>
        <p:nvSpPr>
          <p:cNvPr id="48" name="Text 41"/>
          <p:cNvSpPr/>
          <p:nvPr/>
        </p:nvSpPr>
        <p:spPr>
          <a:xfrm>
            <a:off x="4950619" y="4158974"/>
            <a:ext cx="1635807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Emirati social norms and traditions</a:t>
            </a:r>
            <a:endParaRPr lang="en-US" sz="727" dirty="0"/>
          </a:p>
        </p:txBody>
      </p:sp>
      <p:sp>
        <p:nvSpPr>
          <p:cNvPr id="49" name="Shape 42"/>
          <p:cNvSpPr/>
          <p:nvPr/>
        </p:nvSpPr>
        <p:spPr>
          <a:xfrm>
            <a:off x="500063" y="4634731"/>
            <a:ext cx="8143875" cy="1010841"/>
          </a:xfrm>
          <a:prstGeom prst="rect">
            <a:avLst/>
          </a:prstGeom>
          <a:solidFill>
            <a:srgbClr val="7209B7">
              <a:alpha val="10000"/>
            </a:srgbClr>
          </a:solidFill>
          <a:ln/>
        </p:spPr>
        <p:txBody>
          <a:bodyPr/>
          <a:lstStyle/>
          <a:p>
            <a:endParaRPr/>
          </a:p>
        </p:txBody>
      </p:sp>
      <p:sp>
        <p:nvSpPr>
          <p:cNvPr id="50" name="Shape 43"/>
          <p:cNvSpPr/>
          <p:nvPr/>
        </p:nvSpPr>
        <p:spPr>
          <a:xfrm>
            <a:off x="500063" y="4634731"/>
            <a:ext cx="28575" cy="1010841"/>
          </a:xfrm>
          <a:prstGeom prst="rect">
            <a:avLst/>
          </a:prstGeom>
          <a:solidFill>
            <a:srgbClr val="00B4D8"/>
          </a:solidFill>
          <a:ln/>
        </p:spPr>
        <p:txBody>
          <a:bodyPr/>
          <a:lstStyle/>
          <a:p>
            <a:endParaRPr/>
          </a:p>
        </p:txBody>
      </p:sp>
      <p:sp>
        <p:nvSpPr>
          <p:cNvPr id="51" name="Text 44"/>
          <p:cNvSpPr/>
          <p:nvPr/>
        </p:nvSpPr>
        <p:spPr>
          <a:xfrm>
            <a:off x="714375" y="4763319"/>
            <a:ext cx="7715250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885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Why This Works</a:t>
            </a:r>
            <a:endParaRPr lang="en-US" sz="885" dirty="0"/>
          </a:p>
        </p:txBody>
      </p:sp>
      <p:sp>
        <p:nvSpPr>
          <p:cNvPr id="52" name="Text 45"/>
          <p:cNvSpPr/>
          <p:nvPr/>
        </p:nvSpPr>
        <p:spPr>
          <a:xfrm>
            <a:off x="714375" y="5041925"/>
            <a:ext cx="2476481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397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3-5x</a:t>
            </a:r>
            <a:endParaRPr lang="en-US" sz="1397" dirty="0"/>
          </a:p>
        </p:txBody>
      </p:sp>
      <p:sp>
        <p:nvSpPr>
          <p:cNvPr id="53" name="Text 46"/>
          <p:cNvSpPr/>
          <p:nvPr/>
        </p:nvSpPr>
        <p:spPr>
          <a:xfrm>
            <a:off x="714375" y="5377681"/>
            <a:ext cx="2476481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100"/>
              </a:lnSpc>
              <a:buNone/>
            </a:pPr>
            <a:r>
              <a:rPr lang="en-US" sz="63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Higher Engagement vs Standard Apps</a:t>
            </a:r>
            <a:endParaRPr lang="en-US" sz="634" dirty="0"/>
          </a:p>
        </p:txBody>
      </p:sp>
      <p:sp>
        <p:nvSpPr>
          <p:cNvPr id="54" name="Text 47"/>
          <p:cNvSpPr/>
          <p:nvPr/>
        </p:nvSpPr>
        <p:spPr>
          <a:xfrm>
            <a:off x="3333731" y="5041925"/>
            <a:ext cx="2476509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397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40%+</a:t>
            </a:r>
            <a:endParaRPr lang="en-US" sz="1397" dirty="0"/>
          </a:p>
        </p:txBody>
      </p:sp>
      <p:sp>
        <p:nvSpPr>
          <p:cNvPr id="55" name="Text 48"/>
          <p:cNvSpPr/>
          <p:nvPr/>
        </p:nvSpPr>
        <p:spPr>
          <a:xfrm>
            <a:off x="3333731" y="5377681"/>
            <a:ext cx="2476509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100"/>
              </a:lnSpc>
              <a:buNone/>
            </a:pPr>
            <a:r>
              <a:rPr lang="en-US" sz="63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Increased Adherence with Cultural Relevance</a:t>
            </a:r>
            <a:endParaRPr lang="en-US" sz="634" dirty="0"/>
          </a:p>
        </p:txBody>
      </p:sp>
      <p:sp>
        <p:nvSpPr>
          <p:cNvPr id="56" name="Text 49"/>
          <p:cNvSpPr/>
          <p:nvPr/>
        </p:nvSpPr>
        <p:spPr>
          <a:xfrm>
            <a:off x="5953116" y="5041925"/>
            <a:ext cx="2476481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397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Sustained</a:t>
            </a:r>
            <a:endParaRPr lang="en-US" sz="1397" dirty="0"/>
          </a:p>
        </p:txBody>
      </p:sp>
      <p:sp>
        <p:nvSpPr>
          <p:cNvPr id="57" name="Text 50"/>
          <p:cNvSpPr/>
          <p:nvPr/>
        </p:nvSpPr>
        <p:spPr>
          <a:xfrm>
            <a:off x="5953116" y="5377681"/>
            <a:ext cx="2476481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100"/>
              </a:lnSpc>
              <a:buNone/>
            </a:pPr>
            <a:r>
              <a:rPr lang="en-US" sz="63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Long-Term Motivation Through Community</a:t>
            </a:r>
            <a:endParaRPr lang="en-US" sz="634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20489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00063" y="357188"/>
            <a:ext cx="8143875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602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Proven Public-Private Partnership Model</a:t>
            </a:r>
            <a:endParaRPr lang="en-US" sz="1602" dirty="0"/>
          </a:p>
        </p:txBody>
      </p:sp>
      <p:sp>
        <p:nvSpPr>
          <p:cNvPr id="4" name="Shape 1"/>
          <p:cNvSpPr/>
          <p:nvPr/>
        </p:nvSpPr>
        <p:spPr>
          <a:xfrm>
            <a:off x="500063" y="950119"/>
            <a:ext cx="2595553" cy="2397398"/>
          </a:xfrm>
          <a:prstGeom prst="rect">
            <a:avLst/>
          </a:prstGeom>
          <a:solidFill>
            <a:srgbClr val="00B4D8">
              <a:alpha val="1000"/>
            </a:srgbClr>
          </a:solidFill>
          <a:ln w="198">
            <a:solidFill>
              <a:srgbClr val="00B4D8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5" name="Text 2"/>
          <p:cNvSpPr/>
          <p:nvPr/>
        </p:nvSpPr>
        <p:spPr>
          <a:xfrm>
            <a:off x="678656" y="1128713"/>
            <a:ext cx="28575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4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🇸🇬</a:t>
            </a:r>
            <a:endParaRPr lang="en-US" sz="1704" dirty="0"/>
          </a:p>
        </p:txBody>
      </p:sp>
      <p:sp>
        <p:nvSpPr>
          <p:cNvPr id="6" name="Text 3"/>
          <p:cNvSpPr/>
          <p:nvPr/>
        </p:nvSpPr>
        <p:spPr>
          <a:xfrm>
            <a:off x="1050131" y="1193006"/>
            <a:ext cx="718254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987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Singapore</a:t>
            </a:r>
            <a:endParaRPr lang="en-US" sz="987" dirty="0"/>
          </a:p>
        </p:txBody>
      </p:sp>
      <p:sp>
        <p:nvSpPr>
          <p:cNvPr id="7" name="Text 4"/>
          <p:cNvSpPr/>
          <p:nvPr/>
        </p:nvSpPr>
        <p:spPr>
          <a:xfrm>
            <a:off x="678656" y="1578769"/>
            <a:ext cx="2238366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000"/>
              </a:lnSpc>
              <a:buNone/>
            </a:pPr>
            <a:r>
              <a:rPr lang="en-US" sz="584" b="1" kern="0" spc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2000-2020</a:t>
            </a:r>
            <a:endParaRPr lang="en-US" sz="584" dirty="0"/>
          </a:p>
        </p:txBody>
      </p:sp>
      <p:sp>
        <p:nvSpPr>
          <p:cNvPr id="8" name="Text 5"/>
          <p:cNvSpPr/>
          <p:nvPr/>
        </p:nvSpPr>
        <p:spPr>
          <a:xfrm>
            <a:off x="678656" y="1814513"/>
            <a:ext cx="2238366" cy="44648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74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National health screening program combining government funding with private sector innovation and delivery.</a:t>
            </a:r>
            <a:endParaRPr lang="en-US" sz="674" dirty="0"/>
          </a:p>
        </p:txBody>
      </p:sp>
      <p:sp>
        <p:nvSpPr>
          <p:cNvPr id="9" name="Shape 6"/>
          <p:cNvSpPr/>
          <p:nvPr/>
        </p:nvSpPr>
        <p:spPr>
          <a:xfrm>
            <a:off x="678656" y="2368153"/>
            <a:ext cx="2238366" cy="800770"/>
          </a:xfrm>
          <a:prstGeom prst="rect">
            <a:avLst/>
          </a:prstGeom>
          <a:solidFill>
            <a:srgbClr val="FFFFFF">
              <a:alpha val="90000"/>
            </a:srgbClr>
          </a:solidFill>
          <a:ln/>
        </p:spPr>
        <p:txBody>
          <a:bodyPr/>
          <a:lstStyle/>
          <a:p>
            <a:endParaRPr/>
          </a:p>
        </p:txBody>
      </p:sp>
      <p:sp>
        <p:nvSpPr>
          <p:cNvPr id="10" name="Text 7"/>
          <p:cNvSpPr/>
          <p:nvPr/>
        </p:nvSpPr>
        <p:spPr>
          <a:xfrm>
            <a:off x="785813" y="2475309"/>
            <a:ext cx="2024053" cy="11787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900"/>
              </a:lnSpc>
              <a:buNone/>
            </a:pPr>
            <a:r>
              <a:rPr lang="en-US" sz="534" b="1" kern="0" spc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Result</a:t>
            </a:r>
            <a:endParaRPr lang="en-US" sz="534" dirty="0"/>
          </a:p>
        </p:txBody>
      </p:sp>
      <p:sp>
        <p:nvSpPr>
          <p:cNvPr id="11" name="Text 8"/>
          <p:cNvSpPr/>
          <p:nvPr/>
        </p:nvSpPr>
        <p:spPr>
          <a:xfrm>
            <a:off x="785813" y="2650331"/>
            <a:ext cx="2024053" cy="41143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1600"/>
              </a:lnSpc>
              <a:buNone/>
            </a:pPr>
            <a:r>
              <a:rPr lang="en-US" sz="1193" b="1" dirty="0">
                <a:solidFill>
                  <a:srgbClr val="00B4D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15% Reduction
in Diabetes</a:t>
            </a:r>
            <a:endParaRPr lang="en-US" sz="1193" dirty="0"/>
          </a:p>
        </p:txBody>
      </p:sp>
      <p:sp>
        <p:nvSpPr>
          <p:cNvPr id="12" name="Shape 9"/>
          <p:cNvSpPr/>
          <p:nvPr/>
        </p:nvSpPr>
        <p:spPr>
          <a:xfrm>
            <a:off x="3274209" y="950119"/>
            <a:ext cx="2595553" cy="2397398"/>
          </a:xfrm>
          <a:prstGeom prst="rect">
            <a:avLst/>
          </a:prstGeom>
          <a:solidFill>
            <a:srgbClr val="7209B7">
              <a:alpha val="1000"/>
            </a:srgbClr>
          </a:solidFill>
          <a:ln w="198">
            <a:solidFill>
              <a:srgbClr val="7209B7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13" name="Text 10"/>
          <p:cNvSpPr/>
          <p:nvPr/>
        </p:nvSpPr>
        <p:spPr>
          <a:xfrm>
            <a:off x="3452803" y="1128713"/>
            <a:ext cx="28575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4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🇰🇷</a:t>
            </a:r>
            <a:endParaRPr lang="en-US" sz="1704" dirty="0"/>
          </a:p>
        </p:txBody>
      </p:sp>
      <p:sp>
        <p:nvSpPr>
          <p:cNvPr id="14" name="Text 11"/>
          <p:cNvSpPr/>
          <p:nvPr/>
        </p:nvSpPr>
        <p:spPr>
          <a:xfrm>
            <a:off x="3824278" y="1193006"/>
            <a:ext cx="870114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987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South Korea</a:t>
            </a:r>
            <a:endParaRPr lang="en-US" sz="987" dirty="0"/>
          </a:p>
        </p:txBody>
      </p:sp>
      <p:sp>
        <p:nvSpPr>
          <p:cNvPr id="15" name="Text 12"/>
          <p:cNvSpPr/>
          <p:nvPr/>
        </p:nvSpPr>
        <p:spPr>
          <a:xfrm>
            <a:off x="3452803" y="1578769"/>
            <a:ext cx="2238366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000"/>
              </a:lnSpc>
              <a:buNone/>
            </a:pPr>
            <a:r>
              <a:rPr lang="en-US" sz="584" b="1" kern="0" spc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2012-Present</a:t>
            </a:r>
            <a:endParaRPr lang="en-US" sz="584" dirty="0"/>
          </a:p>
        </p:txBody>
      </p:sp>
      <p:sp>
        <p:nvSpPr>
          <p:cNvPr id="16" name="Text 13"/>
          <p:cNvSpPr/>
          <p:nvPr/>
        </p:nvSpPr>
        <p:spPr>
          <a:xfrm>
            <a:off x="3452803" y="1814513"/>
            <a:ext cx="2238366" cy="44648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74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Population-wide genome project integrated with preventive care delivery through public-private collaboration.</a:t>
            </a:r>
            <a:endParaRPr lang="en-US" sz="674" dirty="0"/>
          </a:p>
        </p:txBody>
      </p:sp>
      <p:sp>
        <p:nvSpPr>
          <p:cNvPr id="17" name="Shape 14"/>
          <p:cNvSpPr/>
          <p:nvPr/>
        </p:nvSpPr>
        <p:spPr>
          <a:xfrm>
            <a:off x="3452803" y="2368153"/>
            <a:ext cx="2238366" cy="800770"/>
          </a:xfrm>
          <a:prstGeom prst="rect">
            <a:avLst/>
          </a:prstGeom>
          <a:solidFill>
            <a:srgbClr val="FFFFFF">
              <a:alpha val="90000"/>
            </a:srgbClr>
          </a:solidFill>
          <a:ln/>
        </p:spPr>
        <p:txBody>
          <a:bodyPr/>
          <a:lstStyle/>
          <a:p>
            <a:endParaRPr/>
          </a:p>
        </p:txBody>
      </p:sp>
      <p:sp>
        <p:nvSpPr>
          <p:cNvPr id="18" name="Text 15"/>
          <p:cNvSpPr/>
          <p:nvPr/>
        </p:nvSpPr>
        <p:spPr>
          <a:xfrm>
            <a:off x="3559959" y="2475309"/>
            <a:ext cx="2024053" cy="11787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900"/>
              </a:lnSpc>
              <a:buNone/>
            </a:pPr>
            <a:r>
              <a:rPr lang="en-US" sz="534" b="1" kern="0" spc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Result</a:t>
            </a:r>
            <a:endParaRPr lang="en-US" sz="534" dirty="0"/>
          </a:p>
        </p:txBody>
      </p:sp>
      <p:sp>
        <p:nvSpPr>
          <p:cNvPr id="19" name="Text 16"/>
          <p:cNvSpPr/>
          <p:nvPr/>
        </p:nvSpPr>
        <p:spPr>
          <a:xfrm>
            <a:off x="3559959" y="2650331"/>
            <a:ext cx="2024053" cy="41143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1600"/>
              </a:lnSpc>
              <a:buNone/>
            </a:pPr>
            <a:r>
              <a:rPr lang="en-US" sz="1193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20% Reduction
Late-Stage Cancer</a:t>
            </a:r>
            <a:endParaRPr lang="en-US" sz="1193" dirty="0"/>
          </a:p>
        </p:txBody>
      </p:sp>
      <p:sp>
        <p:nvSpPr>
          <p:cNvPr id="20" name="Shape 17"/>
          <p:cNvSpPr/>
          <p:nvPr/>
        </p:nvSpPr>
        <p:spPr>
          <a:xfrm>
            <a:off x="6048356" y="950119"/>
            <a:ext cx="2595581" cy="2397398"/>
          </a:xfrm>
          <a:prstGeom prst="rect">
            <a:avLst/>
          </a:prstGeom>
          <a:solidFill>
            <a:srgbClr val="0A4D68">
              <a:alpha val="1000"/>
            </a:srgbClr>
          </a:solidFill>
          <a:ln w="198">
            <a:solidFill>
              <a:srgbClr val="0A4D68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21" name="Text 18"/>
          <p:cNvSpPr/>
          <p:nvPr/>
        </p:nvSpPr>
        <p:spPr>
          <a:xfrm>
            <a:off x="6226950" y="1128713"/>
            <a:ext cx="28575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4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🇺🇸</a:t>
            </a:r>
            <a:endParaRPr lang="en-US" sz="1704" dirty="0"/>
          </a:p>
        </p:txBody>
      </p:sp>
      <p:sp>
        <p:nvSpPr>
          <p:cNvPr id="22" name="Text 19"/>
          <p:cNvSpPr/>
          <p:nvPr/>
        </p:nvSpPr>
        <p:spPr>
          <a:xfrm>
            <a:off x="6598425" y="1193006"/>
            <a:ext cx="883258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987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US Medicare</a:t>
            </a:r>
            <a:endParaRPr lang="en-US" sz="987" dirty="0"/>
          </a:p>
        </p:txBody>
      </p:sp>
      <p:sp>
        <p:nvSpPr>
          <p:cNvPr id="23" name="Text 20"/>
          <p:cNvSpPr/>
          <p:nvPr/>
        </p:nvSpPr>
        <p:spPr>
          <a:xfrm>
            <a:off x="6226950" y="1578769"/>
            <a:ext cx="2238394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000"/>
              </a:lnSpc>
              <a:buNone/>
            </a:pPr>
            <a:r>
              <a:rPr lang="en-US" sz="584" b="1" kern="0" spc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2010-Present</a:t>
            </a:r>
            <a:endParaRPr lang="en-US" sz="584" dirty="0"/>
          </a:p>
        </p:txBody>
      </p:sp>
      <p:sp>
        <p:nvSpPr>
          <p:cNvPr id="24" name="Text 21"/>
          <p:cNvSpPr/>
          <p:nvPr/>
        </p:nvSpPr>
        <p:spPr>
          <a:xfrm>
            <a:off x="6226950" y="1814513"/>
            <a:ext cx="2238394" cy="417909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74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Preventive care coverage expansion through public insurance with private provider network delivery.</a:t>
            </a:r>
            <a:endParaRPr lang="en-US" sz="674" dirty="0"/>
          </a:p>
        </p:txBody>
      </p:sp>
      <p:sp>
        <p:nvSpPr>
          <p:cNvPr id="25" name="Shape 22"/>
          <p:cNvSpPr/>
          <p:nvPr/>
        </p:nvSpPr>
        <p:spPr>
          <a:xfrm>
            <a:off x="6226950" y="2339578"/>
            <a:ext cx="2238394" cy="800770"/>
          </a:xfrm>
          <a:prstGeom prst="rect">
            <a:avLst/>
          </a:prstGeom>
          <a:solidFill>
            <a:srgbClr val="FFFFFF">
              <a:alpha val="90000"/>
            </a:srgbClr>
          </a:solidFill>
          <a:ln/>
        </p:spPr>
        <p:txBody>
          <a:bodyPr/>
          <a:lstStyle/>
          <a:p>
            <a:endParaRPr/>
          </a:p>
        </p:txBody>
      </p:sp>
      <p:sp>
        <p:nvSpPr>
          <p:cNvPr id="26" name="Text 23"/>
          <p:cNvSpPr/>
          <p:nvPr/>
        </p:nvSpPr>
        <p:spPr>
          <a:xfrm>
            <a:off x="6334106" y="2446734"/>
            <a:ext cx="2024081" cy="11787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900"/>
              </a:lnSpc>
              <a:buNone/>
            </a:pPr>
            <a:r>
              <a:rPr lang="en-US" sz="534" b="1" kern="0" spc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Result</a:t>
            </a:r>
            <a:endParaRPr lang="en-US" sz="534" dirty="0"/>
          </a:p>
        </p:txBody>
      </p:sp>
      <p:sp>
        <p:nvSpPr>
          <p:cNvPr id="27" name="Text 24"/>
          <p:cNvSpPr/>
          <p:nvPr/>
        </p:nvSpPr>
        <p:spPr>
          <a:xfrm>
            <a:off x="6334106" y="2621756"/>
            <a:ext cx="2024081" cy="41143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1600"/>
              </a:lnSpc>
              <a:buNone/>
            </a:pPr>
            <a:r>
              <a:rPr lang="en-US" sz="1193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$7 Saved
per $1 Invested</a:t>
            </a:r>
            <a:endParaRPr lang="en-US" sz="1193" dirty="0"/>
          </a:p>
        </p:txBody>
      </p:sp>
      <p:sp>
        <p:nvSpPr>
          <p:cNvPr id="28" name="Shape 25"/>
          <p:cNvSpPr/>
          <p:nvPr/>
        </p:nvSpPr>
        <p:spPr>
          <a:xfrm>
            <a:off x="500063" y="3533254"/>
            <a:ext cx="8143875" cy="1285875"/>
          </a:xfrm>
          <a:prstGeom prst="rect">
            <a:avLst/>
          </a:prstGeom>
          <a:solidFill>
            <a:srgbClr val="7209B7">
              <a:alpha val="10000"/>
            </a:srgbClr>
          </a:solidFill>
          <a:ln w="198">
            <a:solidFill>
              <a:srgbClr val="00B4D8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29" name="Text 26"/>
          <p:cNvSpPr/>
          <p:nvPr/>
        </p:nvSpPr>
        <p:spPr>
          <a:xfrm>
            <a:off x="750094" y="3711848"/>
            <a:ext cx="3600450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000"/>
              </a:lnSpc>
              <a:buNone/>
            </a:pPr>
            <a:r>
              <a:rPr lang="en-US" sz="584" b="1" kern="0" spc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Our Partnership</a:t>
            </a:r>
            <a:endParaRPr lang="en-US" sz="584" dirty="0"/>
          </a:p>
        </p:txBody>
      </p:sp>
      <p:pic>
        <p:nvPicPr>
          <p:cNvPr id="3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094" y="3961879"/>
            <a:ext cx="100013" cy="100013"/>
          </a:xfrm>
          <a:prstGeom prst="rect">
            <a:avLst/>
          </a:prstGeom>
        </p:spPr>
      </p:pic>
      <p:sp>
        <p:nvSpPr>
          <p:cNvPr id="31" name="Text 27"/>
          <p:cNvSpPr/>
          <p:nvPr/>
        </p:nvSpPr>
        <p:spPr>
          <a:xfrm>
            <a:off x="921544" y="3926160"/>
            <a:ext cx="410012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Daman</a:t>
            </a:r>
            <a:endParaRPr lang="en-US" sz="784" dirty="0"/>
          </a:p>
        </p:txBody>
      </p:sp>
      <p:sp>
        <p:nvSpPr>
          <p:cNvPr id="32" name="Text 28"/>
          <p:cNvSpPr/>
          <p:nvPr/>
        </p:nvSpPr>
        <p:spPr>
          <a:xfrm>
            <a:off x="1331556" y="3936876"/>
            <a:ext cx="1285875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72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- National Health Insurance</a:t>
            </a:r>
            <a:endParaRPr lang="en-US" sz="727" dirty="0"/>
          </a:p>
        </p:txBody>
      </p:sp>
      <p:pic>
        <p:nvPicPr>
          <p:cNvPr id="33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094" y="4190479"/>
            <a:ext cx="100013" cy="100013"/>
          </a:xfrm>
          <a:prstGeom prst="rect">
            <a:avLst/>
          </a:prstGeom>
        </p:spPr>
      </p:pic>
      <p:sp>
        <p:nvSpPr>
          <p:cNvPr id="34" name="Text 29"/>
          <p:cNvSpPr/>
          <p:nvPr/>
        </p:nvSpPr>
        <p:spPr>
          <a:xfrm>
            <a:off x="921544" y="4154760"/>
            <a:ext cx="86445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Abu Dhabi DoH</a:t>
            </a:r>
            <a:endParaRPr lang="en-US" sz="784" dirty="0"/>
          </a:p>
        </p:txBody>
      </p:sp>
      <p:sp>
        <p:nvSpPr>
          <p:cNvPr id="35" name="Text 30"/>
          <p:cNvSpPr/>
          <p:nvPr/>
        </p:nvSpPr>
        <p:spPr>
          <a:xfrm>
            <a:off x="1785993" y="4165476"/>
            <a:ext cx="974647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72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- Regulatory Support</a:t>
            </a:r>
            <a:endParaRPr lang="en-US" sz="727" dirty="0"/>
          </a:p>
        </p:txBody>
      </p:sp>
      <p:pic>
        <p:nvPicPr>
          <p:cNvPr id="36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094" y="4419079"/>
            <a:ext cx="100013" cy="100013"/>
          </a:xfrm>
          <a:prstGeom prst="rect">
            <a:avLst/>
          </a:prstGeom>
        </p:spPr>
      </p:pic>
      <p:sp>
        <p:nvSpPr>
          <p:cNvPr id="37" name="Text 31"/>
          <p:cNvSpPr/>
          <p:nvPr/>
        </p:nvSpPr>
        <p:spPr>
          <a:xfrm>
            <a:off x="921544" y="4383360"/>
            <a:ext cx="848683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Thiqa Network</a:t>
            </a:r>
            <a:endParaRPr lang="en-US" sz="784" dirty="0"/>
          </a:p>
        </p:txBody>
      </p:sp>
      <p:sp>
        <p:nvSpPr>
          <p:cNvPr id="38" name="Text 32"/>
          <p:cNvSpPr/>
          <p:nvPr/>
        </p:nvSpPr>
        <p:spPr>
          <a:xfrm>
            <a:off x="1770227" y="4394076"/>
            <a:ext cx="832805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72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- 2,000+ Hospitals</a:t>
            </a:r>
            <a:endParaRPr lang="en-US" sz="727" dirty="0"/>
          </a:p>
        </p:txBody>
      </p:sp>
      <p:sp>
        <p:nvSpPr>
          <p:cNvPr id="39" name="Text 33"/>
          <p:cNvSpPr/>
          <p:nvPr/>
        </p:nvSpPr>
        <p:spPr>
          <a:xfrm>
            <a:off x="4793456" y="3743995"/>
            <a:ext cx="3600450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000"/>
              </a:lnSpc>
              <a:buNone/>
            </a:pPr>
            <a:r>
              <a:rPr lang="en-US" sz="584" b="1" kern="0" spc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UAE Vision 2030 Alignment</a:t>
            </a:r>
            <a:endParaRPr lang="en-US" sz="584" dirty="0"/>
          </a:p>
        </p:txBody>
      </p:sp>
      <p:pic>
        <p:nvPicPr>
          <p:cNvPr id="40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3456" y="3983310"/>
            <a:ext cx="112514" cy="100013"/>
          </a:xfrm>
          <a:prstGeom prst="rect">
            <a:avLst/>
          </a:prstGeom>
        </p:spPr>
      </p:pic>
      <p:sp>
        <p:nvSpPr>
          <p:cNvPr id="41" name="Text 34"/>
          <p:cNvSpPr/>
          <p:nvPr/>
        </p:nvSpPr>
        <p:spPr>
          <a:xfrm>
            <a:off x="4977408" y="3958307"/>
            <a:ext cx="1724016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72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Longevity &amp; Healthy Aging Initiatives</a:t>
            </a:r>
            <a:endParaRPr lang="en-US" sz="727" dirty="0"/>
          </a:p>
        </p:txBody>
      </p:sp>
      <p:pic>
        <p:nvPicPr>
          <p:cNvPr id="42" name="Image 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3456" y="4190479"/>
            <a:ext cx="112514" cy="100013"/>
          </a:xfrm>
          <a:prstGeom prst="rect">
            <a:avLst/>
          </a:prstGeom>
        </p:spPr>
      </p:pic>
      <p:sp>
        <p:nvSpPr>
          <p:cNvPr id="43" name="Text 35"/>
          <p:cNvSpPr/>
          <p:nvPr/>
        </p:nvSpPr>
        <p:spPr>
          <a:xfrm>
            <a:off x="4977408" y="4165476"/>
            <a:ext cx="1887959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72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Precision Medicine &amp; Genomics Strategy</a:t>
            </a:r>
            <a:endParaRPr lang="en-US" sz="727" dirty="0"/>
          </a:p>
        </p:txBody>
      </p:sp>
      <p:pic>
        <p:nvPicPr>
          <p:cNvPr id="44" name="Image 6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3456" y="4397648"/>
            <a:ext cx="112514" cy="100013"/>
          </a:xfrm>
          <a:prstGeom prst="rect">
            <a:avLst/>
          </a:prstGeom>
        </p:spPr>
      </p:pic>
      <p:sp>
        <p:nvSpPr>
          <p:cNvPr id="45" name="Text 36"/>
          <p:cNvSpPr/>
          <p:nvPr/>
        </p:nvSpPr>
        <p:spPr>
          <a:xfrm>
            <a:off x="4977408" y="4372645"/>
            <a:ext cx="1685311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72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Economic Diversification Beyond Oil</a:t>
            </a:r>
            <a:endParaRPr lang="en-US" sz="727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76500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00063" y="250031"/>
            <a:ext cx="8143875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602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1,893% ROI in Optimal Scenario</a:t>
            </a:r>
            <a:endParaRPr lang="en-US" sz="1602" dirty="0"/>
          </a:p>
        </p:txBody>
      </p:sp>
      <p:sp>
        <p:nvSpPr>
          <p:cNvPr id="4" name="Text 1"/>
          <p:cNvSpPr/>
          <p:nvPr/>
        </p:nvSpPr>
        <p:spPr>
          <a:xfrm>
            <a:off x="500063" y="664369"/>
            <a:ext cx="8143875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Investment Required: </a:t>
            </a:r>
            <a:r>
              <a:rPr lang="en-US" sz="885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$15M ($15M)</a:t>
            </a:r>
            <a:endParaRPr lang="en-US" sz="942" dirty="0"/>
          </a:p>
        </p:txBody>
      </p:sp>
      <p:sp>
        <p:nvSpPr>
          <p:cNvPr id="5" name="Shape 2"/>
          <p:cNvSpPr/>
          <p:nvPr/>
        </p:nvSpPr>
        <p:spPr>
          <a:xfrm>
            <a:off x="500063" y="1035844"/>
            <a:ext cx="2595553" cy="3650456"/>
          </a:xfrm>
          <a:prstGeom prst="rect">
            <a:avLst/>
          </a:prstGeom>
          <a:solidFill>
            <a:srgbClr val="7209B7">
              <a:alpha val="10000"/>
            </a:srgbClr>
          </a:solidFill>
          <a:ln w="298">
            <a:solidFill>
              <a:srgbClr val="00B4D8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6" name="Text 3"/>
          <p:cNvSpPr/>
          <p:nvPr/>
        </p:nvSpPr>
        <p:spPr>
          <a:xfrm>
            <a:off x="628650" y="1193006"/>
            <a:ext cx="233837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784" b="1" kern="0" spc="1" dirty="0">
                <a:solidFill>
                  <a:srgbClr val="00B4D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Optimal Scenario</a:t>
            </a:r>
            <a:endParaRPr lang="en-US" sz="784" dirty="0"/>
          </a:p>
        </p:txBody>
      </p:sp>
      <p:sp>
        <p:nvSpPr>
          <p:cNvPr id="7" name="Text 4"/>
          <p:cNvSpPr/>
          <p:nvPr/>
        </p:nvSpPr>
        <p:spPr>
          <a:xfrm>
            <a:off x="628650" y="1471613"/>
            <a:ext cx="2338378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436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1,893%</a:t>
            </a:r>
            <a:endParaRPr lang="en-US" sz="2436" dirty="0"/>
          </a:p>
        </p:txBody>
      </p:sp>
      <p:sp>
        <p:nvSpPr>
          <p:cNvPr id="8" name="Text 5"/>
          <p:cNvSpPr/>
          <p:nvPr/>
        </p:nvSpPr>
        <p:spPr>
          <a:xfrm>
            <a:off x="628650" y="1871663"/>
            <a:ext cx="2338378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683" b="1" kern="0" spc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Return on Investment</a:t>
            </a:r>
            <a:endParaRPr lang="en-US" sz="683" dirty="0"/>
          </a:p>
        </p:txBody>
      </p:sp>
      <p:sp>
        <p:nvSpPr>
          <p:cNvPr id="9" name="Text 6"/>
          <p:cNvSpPr/>
          <p:nvPr/>
        </p:nvSpPr>
        <p:spPr>
          <a:xfrm>
            <a:off x="628650" y="2193131"/>
            <a:ext cx="2338378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3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5-Year Return</a:t>
            </a:r>
            <a:endParaRPr lang="en-US" sz="634" dirty="0"/>
          </a:p>
        </p:txBody>
      </p:sp>
      <p:sp>
        <p:nvSpPr>
          <p:cNvPr id="10" name="Text 7"/>
          <p:cNvSpPr/>
          <p:nvPr/>
        </p:nvSpPr>
        <p:spPr>
          <a:xfrm>
            <a:off x="628650" y="2361009"/>
            <a:ext cx="2338378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193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AED 284M</a:t>
            </a:r>
            <a:endParaRPr lang="en-US" sz="1193" dirty="0"/>
          </a:p>
        </p:txBody>
      </p:sp>
      <p:sp>
        <p:nvSpPr>
          <p:cNvPr id="11" name="Text 8"/>
          <p:cNvSpPr/>
          <p:nvPr/>
        </p:nvSpPr>
        <p:spPr>
          <a:xfrm>
            <a:off x="628650" y="2825353"/>
            <a:ext cx="2338378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3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Net Profit</a:t>
            </a:r>
            <a:endParaRPr lang="en-US" sz="634" dirty="0"/>
          </a:p>
        </p:txBody>
      </p:sp>
      <p:sp>
        <p:nvSpPr>
          <p:cNvPr id="12" name="Text 9"/>
          <p:cNvSpPr/>
          <p:nvPr/>
        </p:nvSpPr>
        <p:spPr>
          <a:xfrm>
            <a:off x="628650" y="2993231"/>
            <a:ext cx="2338378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193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AED 229M</a:t>
            </a:r>
            <a:endParaRPr lang="en-US" sz="1193" dirty="0"/>
          </a:p>
        </p:txBody>
      </p:sp>
      <p:sp>
        <p:nvSpPr>
          <p:cNvPr id="13" name="Text 10"/>
          <p:cNvSpPr/>
          <p:nvPr/>
        </p:nvSpPr>
        <p:spPr>
          <a:xfrm>
            <a:off x="628650" y="3457575"/>
            <a:ext cx="2338378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3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Members Served</a:t>
            </a:r>
            <a:endParaRPr lang="en-US" sz="634" dirty="0"/>
          </a:p>
        </p:txBody>
      </p:sp>
      <p:sp>
        <p:nvSpPr>
          <p:cNvPr id="14" name="Text 11"/>
          <p:cNvSpPr/>
          <p:nvPr/>
        </p:nvSpPr>
        <p:spPr>
          <a:xfrm>
            <a:off x="628650" y="3625453"/>
            <a:ext cx="2338378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193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15,000</a:t>
            </a:r>
            <a:endParaRPr lang="en-US" sz="1193" dirty="0"/>
          </a:p>
        </p:txBody>
      </p:sp>
      <p:sp>
        <p:nvSpPr>
          <p:cNvPr id="15" name="Text 12"/>
          <p:cNvSpPr/>
          <p:nvPr/>
        </p:nvSpPr>
        <p:spPr>
          <a:xfrm>
            <a:off x="628650" y="4089797"/>
            <a:ext cx="2338378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3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Market Penetration</a:t>
            </a:r>
            <a:endParaRPr lang="en-US" sz="634" dirty="0"/>
          </a:p>
        </p:txBody>
      </p:sp>
      <p:sp>
        <p:nvSpPr>
          <p:cNvPr id="16" name="Text 13"/>
          <p:cNvSpPr/>
          <p:nvPr/>
        </p:nvSpPr>
        <p:spPr>
          <a:xfrm>
            <a:off x="628650" y="4257675"/>
            <a:ext cx="2338378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193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1.5%</a:t>
            </a:r>
            <a:endParaRPr lang="en-US" sz="1193" dirty="0"/>
          </a:p>
        </p:txBody>
      </p:sp>
      <p:sp>
        <p:nvSpPr>
          <p:cNvPr id="17" name="Shape 14"/>
          <p:cNvSpPr/>
          <p:nvPr/>
        </p:nvSpPr>
        <p:spPr>
          <a:xfrm>
            <a:off x="3274209" y="1035844"/>
            <a:ext cx="2595553" cy="3636169"/>
          </a:xfrm>
          <a:prstGeom prst="rect">
            <a:avLst/>
          </a:prstGeom>
          <a:solidFill>
            <a:srgbClr val="7209B7">
              <a:alpha val="2000"/>
            </a:srgbClr>
          </a:solidFill>
          <a:ln w="198">
            <a:solidFill>
              <a:srgbClr val="7209B7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18" name="Text 15"/>
          <p:cNvSpPr/>
          <p:nvPr/>
        </p:nvSpPr>
        <p:spPr>
          <a:xfrm>
            <a:off x="3402797" y="1193006"/>
            <a:ext cx="233837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784" b="1" kern="0" spc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Realistic Scenario</a:t>
            </a:r>
            <a:endParaRPr lang="en-US" sz="784" dirty="0"/>
          </a:p>
        </p:txBody>
      </p:sp>
      <p:sp>
        <p:nvSpPr>
          <p:cNvPr id="19" name="Text 16"/>
          <p:cNvSpPr/>
          <p:nvPr/>
        </p:nvSpPr>
        <p:spPr>
          <a:xfrm>
            <a:off x="3402797" y="1471613"/>
            <a:ext cx="2338378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436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927%</a:t>
            </a:r>
            <a:endParaRPr lang="en-US" sz="2436" dirty="0"/>
          </a:p>
        </p:txBody>
      </p:sp>
      <p:sp>
        <p:nvSpPr>
          <p:cNvPr id="20" name="Text 17"/>
          <p:cNvSpPr/>
          <p:nvPr/>
        </p:nvSpPr>
        <p:spPr>
          <a:xfrm>
            <a:off x="3402797" y="1871663"/>
            <a:ext cx="2338378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683" b="1" kern="0" spc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Return on Investment</a:t>
            </a:r>
            <a:endParaRPr lang="en-US" sz="683" dirty="0"/>
          </a:p>
        </p:txBody>
      </p:sp>
      <p:sp>
        <p:nvSpPr>
          <p:cNvPr id="21" name="Text 18"/>
          <p:cNvSpPr/>
          <p:nvPr/>
        </p:nvSpPr>
        <p:spPr>
          <a:xfrm>
            <a:off x="3402797" y="2193131"/>
            <a:ext cx="2338378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3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5-Year Return</a:t>
            </a:r>
            <a:endParaRPr lang="en-US" sz="634" dirty="0"/>
          </a:p>
        </p:txBody>
      </p:sp>
      <p:sp>
        <p:nvSpPr>
          <p:cNvPr id="22" name="Text 19"/>
          <p:cNvSpPr/>
          <p:nvPr/>
        </p:nvSpPr>
        <p:spPr>
          <a:xfrm>
            <a:off x="3402797" y="2361009"/>
            <a:ext cx="2338378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193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AED 180M</a:t>
            </a:r>
            <a:endParaRPr lang="en-US" sz="1193" dirty="0"/>
          </a:p>
        </p:txBody>
      </p:sp>
      <p:sp>
        <p:nvSpPr>
          <p:cNvPr id="23" name="Text 20"/>
          <p:cNvSpPr/>
          <p:nvPr/>
        </p:nvSpPr>
        <p:spPr>
          <a:xfrm>
            <a:off x="3402797" y="2825353"/>
            <a:ext cx="2338378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3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Net Profit</a:t>
            </a:r>
            <a:endParaRPr lang="en-US" sz="634" dirty="0"/>
          </a:p>
        </p:txBody>
      </p:sp>
      <p:sp>
        <p:nvSpPr>
          <p:cNvPr id="24" name="Text 21"/>
          <p:cNvSpPr/>
          <p:nvPr/>
        </p:nvSpPr>
        <p:spPr>
          <a:xfrm>
            <a:off x="3402797" y="2993231"/>
            <a:ext cx="2338378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193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AED 125M</a:t>
            </a:r>
            <a:endParaRPr lang="en-US" sz="1193" dirty="0"/>
          </a:p>
        </p:txBody>
      </p:sp>
      <p:sp>
        <p:nvSpPr>
          <p:cNvPr id="25" name="Text 22"/>
          <p:cNvSpPr/>
          <p:nvPr/>
        </p:nvSpPr>
        <p:spPr>
          <a:xfrm>
            <a:off x="3402797" y="3457575"/>
            <a:ext cx="2338378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3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Members Served</a:t>
            </a:r>
            <a:endParaRPr lang="en-US" sz="634" dirty="0"/>
          </a:p>
        </p:txBody>
      </p:sp>
      <p:sp>
        <p:nvSpPr>
          <p:cNvPr id="26" name="Text 23"/>
          <p:cNvSpPr/>
          <p:nvPr/>
        </p:nvSpPr>
        <p:spPr>
          <a:xfrm>
            <a:off x="3402797" y="3625453"/>
            <a:ext cx="2338378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193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10,000</a:t>
            </a:r>
            <a:endParaRPr lang="en-US" sz="1193" dirty="0"/>
          </a:p>
        </p:txBody>
      </p:sp>
      <p:sp>
        <p:nvSpPr>
          <p:cNvPr id="27" name="Text 24"/>
          <p:cNvSpPr/>
          <p:nvPr/>
        </p:nvSpPr>
        <p:spPr>
          <a:xfrm>
            <a:off x="3402797" y="4089797"/>
            <a:ext cx="2338378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3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Market Penetration</a:t>
            </a:r>
            <a:endParaRPr lang="en-US" sz="634" dirty="0"/>
          </a:p>
        </p:txBody>
      </p:sp>
      <p:sp>
        <p:nvSpPr>
          <p:cNvPr id="28" name="Text 25"/>
          <p:cNvSpPr/>
          <p:nvPr/>
        </p:nvSpPr>
        <p:spPr>
          <a:xfrm>
            <a:off x="3402797" y="4257675"/>
            <a:ext cx="2338378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193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1.0%</a:t>
            </a:r>
            <a:endParaRPr lang="en-US" sz="1193" dirty="0"/>
          </a:p>
        </p:txBody>
      </p:sp>
      <p:sp>
        <p:nvSpPr>
          <p:cNvPr id="29" name="Shape 26"/>
          <p:cNvSpPr/>
          <p:nvPr/>
        </p:nvSpPr>
        <p:spPr>
          <a:xfrm>
            <a:off x="6048356" y="1035844"/>
            <a:ext cx="2595581" cy="3636169"/>
          </a:xfrm>
          <a:prstGeom prst="rect">
            <a:avLst/>
          </a:prstGeom>
          <a:solidFill>
            <a:srgbClr val="2C3E50">
              <a:alpha val="3000"/>
            </a:srgbClr>
          </a:solidFill>
          <a:ln w="198">
            <a:solidFill>
              <a:srgbClr val="2C3E50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30" name="Text 27"/>
          <p:cNvSpPr/>
          <p:nvPr/>
        </p:nvSpPr>
        <p:spPr>
          <a:xfrm>
            <a:off x="6176944" y="1193006"/>
            <a:ext cx="2338406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784" b="1" kern="0" spc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Worst Case</a:t>
            </a:r>
            <a:endParaRPr lang="en-US" sz="784" dirty="0"/>
          </a:p>
        </p:txBody>
      </p:sp>
      <p:sp>
        <p:nvSpPr>
          <p:cNvPr id="31" name="Text 28"/>
          <p:cNvSpPr/>
          <p:nvPr/>
        </p:nvSpPr>
        <p:spPr>
          <a:xfrm>
            <a:off x="6176944" y="1471613"/>
            <a:ext cx="2338406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436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360%</a:t>
            </a:r>
            <a:endParaRPr lang="en-US" sz="2436" dirty="0"/>
          </a:p>
        </p:txBody>
      </p:sp>
      <p:sp>
        <p:nvSpPr>
          <p:cNvPr id="32" name="Text 29"/>
          <p:cNvSpPr/>
          <p:nvPr/>
        </p:nvSpPr>
        <p:spPr>
          <a:xfrm>
            <a:off x="6176944" y="1871663"/>
            <a:ext cx="2338406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683" b="1" kern="0" spc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Return on Investment</a:t>
            </a:r>
            <a:endParaRPr lang="en-US" sz="683" dirty="0"/>
          </a:p>
        </p:txBody>
      </p:sp>
      <p:sp>
        <p:nvSpPr>
          <p:cNvPr id="33" name="Text 30"/>
          <p:cNvSpPr/>
          <p:nvPr/>
        </p:nvSpPr>
        <p:spPr>
          <a:xfrm>
            <a:off x="6176944" y="2164556"/>
            <a:ext cx="2338406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3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5-Year Return</a:t>
            </a:r>
            <a:endParaRPr lang="en-US" sz="634" dirty="0"/>
          </a:p>
        </p:txBody>
      </p:sp>
      <p:sp>
        <p:nvSpPr>
          <p:cNvPr id="34" name="Text 31"/>
          <p:cNvSpPr/>
          <p:nvPr/>
        </p:nvSpPr>
        <p:spPr>
          <a:xfrm>
            <a:off x="6176944" y="2332434"/>
            <a:ext cx="2338406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193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AED 90M</a:t>
            </a:r>
            <a:endParaRPr lang="en-US" sz="1193" dirty="0"/>
          </a:p>
        </p:txBody>
      </p:sp>
      <p:sp>
        <p:nvSpPr>
          <p:cNvPr id="35" name="Text 32"/>
          <p:cNvSpPr/>
          <p:nvPr/>
        </p:nvSpPr>
        <p:spPr>
          <a:xfrm>
            <a:off x="6176944" y="2796778"/>
            <a:ext cx="2338406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3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Net Profit</a:t>
            </a:r>
            <a:endParaRPr lang="en-US" sz="634" dirty="0"/>
          </a:p>
        </p:txBody>
      </p:sp>
      <p:sp>
        <p:nvSpPr>
          <p:cNvPr id="36" name="Text 33"/>
          <p:cNvSpPr/>
          <p:nvPr/>
        </p:nvSpPr>
        <p:spPr>
          <a:xfrm>
            <a:off x="6176944" y="2964656"/>
            <a:ext cx="2338406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193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AED 35M</a:t>
            </a:r>
            <a:endParaRPr lang="en-US" sz="1193" dirty="0"/>
          </a:p>
        </p:txBody>
      </p:sp>
      <p:sp>
        <p:nvSpPr>
          <p:cNvPr id="37" name="Text 34"/>
          <p:cNvSpPr/>
          <p:nvPr/>
        </p:nvSpPr>
        <p:spPr>
          <a:xfrm>
            <a:off x="6176944" y="3429000"/>
            <a:ext cx="2338406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3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Members Served</a:t>
            </a:r>
            <a:endParaRPr lang="en-US" sz="634" dirty="0"/>
          </a:p>
        </p:txBody>
      </p:sp>
      <p:sp>
        <p:nvSpPr>
          <p:cNvPr id="38" name="Text 35"/>
          <p:cNvSpPr/>
          <p:nvPr/>
        </p:nvSpPr>
        <p:spPr>
          <a:xfrm>
            <a:off x="6176944" y="3596878"/>
            <a:ext cx="2338406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193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5,000</a:t>
            </a:r>
            <a:endParaRPr lang="en-US" sz="1193" dirty="0"/>
          </a:p>
        </p:txBody>
      </p:sp>
      <p:sp>
        <p:nvSpPr>
          <p:cNvPr id="39" name="Text 36"/>
          <p:cNvSpPr/>
          <p:nvPr/>
        </p:nvSpPr>
        <p:spPr>
          <a:xfrm>
            <a:off x="6176944" y="4061222"/>
            <a:ext cx="2338406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3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Market Penetration</a:t>
            </a:r>
            <a:endParaRPr lang="en-US" sz="634" dirty="0"/>
          </a:p>
        </p:txBody>
      </p:sp>
      <p:sp>
        <p:nvSpPr>
          <p:cNvPr id="40" name="Text 37"/>
          <p:cNvSpPr/>
          <p:nvPr/>
        </p:nvSpPr>
        <p:spPr>
          <a:xfrm>
            <a:off x="6176944" y="4229100"/>
            <a:ext cx="2338406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193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0.5%</a:t>
            </a:r>
            <a:endParaRPr lang="en-US" sz="1193" dirty="0"/>
          </a:p>
        </p:txBody>
      </p:sp>
      <p:sp>
        <p:nvSpPr>
          <p:cNvPr id="41" name="Shape 38"/>
          <p:cNvSpPr/>
          <p:nvPr/>
        </p:nvSpPr>
        <p:spPr>
          <a:xfrm>
            <a:off x="500063" y="4786313"/>
            <a:ext cx="8143875" cy="685800"/>
          </a:xfrm>
          <a:prstGeom prst="rect">
            <a:avLst/>
          </a:prstGeom>
          <a:solidFill>
            <a:srgbClr val="7209B7">
              <a:alpha val="12000"/>
            </a:srgbClr>
          </a:solidFill>
          <a:ln/>
        </p:spPr>
        <p:txBody>
          <a:bodyPr/>
          <a:lstStyle/>
          <a:p>
            <a:endParaRPr/>
          </a:p>
        </p:txBody>
      </p:sp>
      <p:sp>
        <p:nvSpPr>
          <p:cNvPr id="42" name="Shape 39"/>
          <p:cNvSpPr/>
          <p:nvPr/>
        </p:nvSpPr>
        <p:spPr>
          <a:xfrm>
            <a:off x="500063" y="4786313"/>
            <a:ext cx="35719" cy="685800"/>
          </a:xfrm>
          <a:prstGeom prst="rect">
            <a:avLst/>
          </a:prstGeom>
          <a:solidFill>
            <a:srgbClr val="00B4D8"/>
          </a:solidFill>
          <a:ln/>
        </p:spPr>
        <p:txBody>
          <a:bodyPr/>
          <a:lstStyle/>
          <a:p>
            <a:endParaRPr/>
          </a:p>
        </p:txBody>
      </p:sp>
      <p:sp>
        <p:nvSpPr>
          <p:cNvPr id="43" name="Text 40"/>
          <p:cNvSpPr/>
          <p:nvPr/>
        </p:nvSpPr>
        <p:spPr>
          <a:xfrm>
            <a:off x="714375" y="4914900"/>
            <a:ext cx="7715250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987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Even in the worst case scenario, investors </a:t>
            </a:r>
            <a:r>
              <a:rPr lang="en-US" sz="987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more than triple their investment</a:t>
            </a:r>
            <a:r>
              <a:rPr lang="en-US" sz="987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while transforming preventive health for thousands of UAE nationals</a:t>
            </a:r>
            <a:endParaRPr lang="en-US" sz="987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63284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00063" y="321469"/>
            <a:ext cx="8143875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602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Strong Unit Economics: 37.8x LTV/CAC</a:t>
            </a:r>
            <a:endParaRPr lang="en-US" sz="1602" dirty="0"/>
          </a:p>
        </p:txBody>
      </p:sp>
      <p:sp>
        <p:nvSpPr>
          <p:cNvPr id="4" name="Shape 1"/>
          <p:cNvSpPr/>
          <p:nvPr/>
        </p:nvSpPr>
        <p:spPr>
          <a:xfrm>
            <a:off x="500063" y="878681"/>
            <a:ext cx="8143875" cy="1221581"/>
          </a:xfrm>
          <a:prstGeom prst="rect">
            <a:avLst/>
          </a:prstGeom>
          <a:solidFill>
            <a:srgbClr val="7209B7">
              <a:alpha val="10000"/>
            </a:srgbClr>
          </a:solidFill>
          <a:ln w="198">
            <a:solidFill>
              <a:srgbClr val="00B4D8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5" name="Text 2"/>
          <p:cNvSpPr/>
          <p:nvPr/>
        </p:nvSpPr>
        <p:spPr>
          <a:xfrm>
            <a:off x="1987107" y="1082278"/>
            <a:ext cx="1867114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683" b="1" kern="0" spc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Lifetime Value</a:t>
            </a:r>
            <a:endParaRPr lang="en-US" sz="683" dirty="0"/>
          </a:p>
        </p:txBody>
      </p:sp>
      <p:sp>
        <p:nvSpPr>
          <p:cNvPr id="6" name="Text 3"/>
          <p:cNvSpPr/>
          <p:nvPr/>
        </p:nvSpPr>
        <p:spPr>
          <a:xfrm>
            <a:off x="1987107" y="1289447"/>
            <a:ext cx="1867114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436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AED 18,900</a:t>
            </a:r>
            <a:endParaRPr lang="en-US" sz="2436" dirty="0"/>
          </a:p>
        </p:txBody>
      </p:sp>
      <p:sp>
        <p:nvSpPr>
          <p:cNvPr id="7" name="Text 4"/>
          <p:cNvSpPr/>
          <p:nvPr/>
        </p:nvSpPr>
        <p:spPr>
          <a:xfrm>
            <a:off x="3997096" y="1057275"/>
            <a:ext cx="231251" cy="6000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4700"/>
              </a:lnSpc>
              <a:buNone/>
            </a:pPr>
            <a:r>
              <a:rPr lang="en-US" sz="2862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÷</a:t>
            </a:r>
            <a:endParaRPr lang="en-US" sz="2862" dirty="0"/>
          </a:p>
        </p:txBody>
      </p:sp>
      <p:sp>
        <p:nvSpPr>
          <p:cNvPr id="8" name="Text 5"/>
          <p:cNvSpPr/>
          <p:nvPr/>
        </p:nvSpPr>
        <p:spPr>
          <a:xfrm>
            <a:off x="4371222" y="1082278"/>
            <a:ext cx="1369200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683" b="1" kern="0" spc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Acquisition Cost</a:t>
            </a:r>
            <a:endParaRPr lang="en-US" sz="683" dirty="0"/>
          </a:p>
        </p:txBody>
      </p:sp>
      <p:sp>
        <p:nvSpPr>
          <p:cNvPr id="9" name="Text 6"/>
          <p:cNvSpPr/>
          <p:nvPr/>
        </p:nvSpPr>
        <p:spPr>
          <a:xfrm>
            <a:off x="4371222" y="1289447"/>
            <a:ext cx="1369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436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AED 500</a:t>
            </a:r>
            <a:endParaRPr lang="en-US" sz="2436" dirty="0"/>
          </a:p>
        </p:txBody>
      </p:sp>
      <p:sp>
        <p:nvSpPr>
          <p:cNvPr id="10" name="Text 7"/>
          <p:cNvSpPr/>
          <p:nvPr/>
        </p:nvSpPr>
        <p:spPr>
          <a:xfrm>
            <a:off x="5883297" y="1057275"/>
            <a:ext cx="231251" cy="6000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4700"/>
              </a:lnSpc>
              <a:buNone/>
            </a:pPr>
            <a:r>
              <a:rPr lang="en-US" sz="2862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=</a:t>
            </a:r>
            <a:endParaRPr lang="en-US" sz="2862" dirty="0"/>
          </a:p>
        </p:txBody>
      </p:sp>
      <p:sp>
        <p:nvSpPr>
          <p:cNvPr id="11" name="Text 8"/>
          <p:cNvSpPr/>
          <p:nvPr/>
        </p:nvSpPr>
        <p:spPr>
          <a:xfrm>
            <a:off x="6257423" y="1082278"/>
            <a:ext cx="899443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683" b="1" kern="0" spc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LTV/CAC Ratio</a:t>
            </a:r>
            <a:endParaRPr lang="en-US" sz="683" dirty="0"/>
          </a:p>
        </p:txBody>
      </p:sp>
      <p:sp>
        <p:nvSpPr>
          <p:cNvPr id="12" name="Text 9"/>
          <p:cNvSpPr/>
          <p:nvPr/>
        </p:nvSpPr>
        <p:spPr>
          <a:xfrm>
            <a:off x="6257423" y="1289447"/>
            <a:ext cx="899443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436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37.8x</a:t>
            </a:r>
            <a:endParaRPr lang="en-US" sz="2436" dirty="0"/>
          </a:p>
        </p:txBody>
      </p:sp>
      <p:sp>
        <p:nvSpPr>
          <p:cNvPr id="13" name="Text 10"/>
          <p:cNvSpPr/>
          <p:nvPr/>
        </p:nvSpPr>
        <p:spPr>
          <a:xfrm>
            <a:off x="678656" y="1743075"/>
            <a:ext cx="7786688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72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Payback Period: 3.3 months | Break-even: Month 18</a:t>
            </a:r>
            <a:endParaRPr lang="en-US" sz="727" dirty="0"/>
          </a:p>
        </p:txBody>
      </p:sp>
      <p:sp>
        <p:nvSpPr>
          <p:cNvPr id="14" name="Shape 11"/>
          <p:cNvSpPr/>
          <p:nvPr/>
        </p:nvSpPr>
        <p:spPr>
          <a:xfrm>
            <a:off x="500063" y="2286000"/>
            <a:ext cx="2595553" cy="2007394"/>
          </a:xfrm>
          <a:prstGeom prst="rect">
            <a:avLst/>
          </a:prstGeom>
          <a:solidFill>
            <a:srgbClr val="00B4D8">
              <a:alpha val="1000"/>
            </a:srgbClr>
          </a:solidFill>
          <a:ln w="198">
            <a:solidFill>
              <a:srgbClr val="00B4D8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15" name="Text 12"/>
          <p:cNvSpPr/>
          <p:nvPr/>
        </p:nvSpPr>
        <p:spPr>
          <a:xfrm>
            <a:off x="642938" y="2464594"/>
            <a:ext cx="2309803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121" b="1" dirty="0">
                <a:solidFill>
                  <a:srgbClr val="00B4D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70%</a:t>
            </a:r>
            <a:endParaRPr lang="en-US" sz="2121" dirty="0"/>
          </a:p>
        </p:txBody>
      </p:sp>
      <p:sp>
        <p:nvSpPr>
          <p:cNvPr id="16" name="Text 13"/>
          <p:cNvSpPr/>
          <p:nvPr/>
        </p:nvSpPr>
        <p:spPr>
          <a:xfrm>
            <a:off x="642938" y="2821781"/>
            <a:ext cx="2309803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885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Thiqa Partnership</a:t>
            </a:r>
            <a:endParaRPr lang="en-US" sz="885" dirty="0"/>
          </a:p>
        </p:txBody>
      </p:sp>
      <p:sp>
        <p:nvSpPr>
          <p:cNvPr id="17" name="Text 14"/>
          <p:cNvSpPr/>
          <p:nvPr/>
        </p:nvSpPr>
        <p:spPr>
          <a:xfrm>
            <a:off x="642938" y="3050381"/>
            <a:ext cx="2309803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000"/>
              </a:lnSpc>
              <a:buNone/>
            </a:pPr>
            <a:r>
              <a:rPr lang="en-US" sz="621" kern="0" spc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Primary Revenue</a:t>
            </a:r>
            <a:endParaRPr lang="en-US" sz="621" dirty="0"/>
          </a:p>
        </p:txBody>
      </p:sp>
      <p:sp>
        <p:nvSpPr>
          <p:cNvPr id="18" name="Text 15"/>
          <p:cNvSpPr/>
          <p:nvPr/>
        </p:nvSpPr>
        <p:spPr>
          <a:xfrm>
            <a:off x="642938" y="3393281"/>
            <a:ext cx="73223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000"/>
              </a:lnSpc>
              <a:buNone/>
            </a:pPr>
            <a:r>
              <a:rPr lang="en-US" sz="942" dirty="0">
                <a:solidFill>
                  <a:srgbClr val="00B4D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942" dirty="0"/>
          </a:p>
        </p:txBody>
      </p:sp>
      <p:sp>
        <p:nvSpPr>
          <p:cNvPr id="19" name="Text 16"/>
          <p:cNvSpPr/>
          <p:nvPr/>
        </p:nvSpPr>
        <p:spPr>
          <a:xfrm>
            <a:off x="771525" y="3398639"/>
            <a:ext cx="1821740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74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Per-member-per-month (PMPM): AED 150</a:t>
            </a:r>
            <a:endParaRPr lang="en-US" sz="674" dirty="0"/>
          </a:p>
        </p:txBody>
      </p:sp>
      <p:sp>
        <p:nvSpPr>
          <p:cNvPr id="20" name="Text 17"/>
          <p:cNvSpPr/>
          <p:nvPr/>
        </p:nvSpPr>
        <p:spPr>
          <a:xfrm>
            <a:off x="642938" y="3577233"/>
            <a:ext cx="73223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000"/>
              </a:lnSpc>
              <a:buNone/>
            </a:pPr>
            <a:r>
              <a:rPr lang="en-US" sz="942" dirty="0">
                <a:solidFill>
                  <a:srgbClr val="00B4D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942" dirty="0"/>
          </a:p>
        </p:txBody>
      </p:sp>
      <p:sp>
        <p:nvSpPr>
          <p:cNvPr id="21" name="Text 18"/>
          <p:cNvSpPr/>
          <p:nvPr/>
        </p:nvSpPr>
        <p:spPr>
          <a:xfrm>
            <a:off x="771525" y="3582591"/>
            <a:ext cx="1541627" cy="267891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74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Outcome-based bonuses for health improvements</a:t>
            </a:r>
            <a:endParaRPr lang="en-US" sz="674" dirty="0"/>
          </a:p>
        </p:txBody>
      </p:sp>
      <p:sp>
        <p:nvSpPr>
          <p:cNvPr id="22" name="Text 19"/>
          <p:cNvSpPr/>
          <p:nvPr/>
        </p:nvSpPr>
        <p:spPr>
          <a:xfrm>
            <a:off x="642938" y="3902273"/>
            <a:ext cx="73223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000"/>
              </a:lnSpc>
              <a:buNone/>
            </a:pPr>
            <a:r>
              <a:rPr lang="en-US" sz="942" dirty="0">
                <a:solidFill>
                  <a:srgbClr val="00B4D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942" dirty="0"/>
          </a:p>
        </p:txBody>
      </p:sp>
      <p:sp>
        <p:nvSpPr>
          <p:cNvPr id="23" name="Text 20"/>
          <p:cNvSpPr/>
          <p:nvPr/>
        </p:nvSpPr>
        <p:spPr>
          <a:xfrm>
            <a:off x="771525" y="3907631"/>
            <a:ext cx="1377069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74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Cost savings sharing with Thiqa</a:t>
            </a:r>
            <a:endParaRPr lang="en-US" sz="674" dirty="0"/>
          </a:p>
        </p:txBody>
      </p:sp>
      <p:sp>
        <p:nvSpPr>
          <p:cNvPr id="24" name="Shape 21"/>
          <p:cNvSpPr/>
          <p:nvPr/>
        </p:nvSpPr>
        <p:spPr>
          <a:xfrm>
            <a:off x="3274209" y="2286000"/>
            <a:ext cx="2595553" cy="1978819"/>
          </a:xfrm>
          <a:prstGeom prst="rect">
            <a:avLst/>
          </a:prstGeom>
          <a:solidFill>
            <a:srgbClr val="7209B7">
              <a:alpha val="1000"/>
            </a:srgbClr>
          </a:solidFill>
          <a:ln w="198">
            <a:solidFill>
              <a:srgbClr val="7209B7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25" name="Text 22"/>
          <p:cNvSpPr/>
          <p:nvPr/>
        </p:nvSpPr>
        <p:spPr>
          <a:xfrm>
            <a:off x="3417084" y="2464594"/>
            <a:ext cx="2309803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121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20%</a:t>
            </a:r>
            <a:endParaRPr lang="en-US" sz="2121" dirty="0"/>
          </a:p>
        </p:txBody>
      </p:sp>
      <p:sp>
        <p:nvSpPr>
          <p:cNvPr id="26" name="Text 23"/>
          <p:cNvSpPr/>
          <p:nvPr/>
        </p:nvSpPr>
        <p:spPr>
          <a:xfrm>
            <a:off x="3417084" y="2821781"/>
            <a:ext cx="2309803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885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Direct-to-Consumer</a:t>
            </a:r>
            <a:endParaRPr lang="en-US" sz="885" dirty="0"/>
          </a:p>
        </p:txBody>
      </p:sp>
      <p:sp>
        <p:nvSpPr>
          <p:cNvPr id="27" name="Text 24"/>
          <p:cNvSpPr/>
          <p:nvPr/>
        </p:nvSpPr>
        <p:spPr>
          <a:xfrm>
            <a:off x="3417084" y="3050381"/>
            <a:ext cx="2309803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000"/>
              </a:lnSpc>
              <a:buNone/>
            </a:pPr>
            <a:r>
              <a:rPr lang="en-US" sz="621" kern="0" spc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Secondary Revenue</a:t>
            </a:r>
            <a:endParaRPr lang="en-US" sz="621" dirty="0"/>
          </a:p>
        </p:txBody>
      </p:sp>
      <p:sp>
        <p:nvSpPr>
          <p:cNvPr id="28" name="Text 25"/>
          <p:cNvSpPr/>
          <p:nvPr/>
        </p:nvSpPr>
        <p:spPr>
          <a:xfrm>
            <a:off x="3417084" y="3393281"/>
            <a:ext cx="73223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000"/>
              </a:lnSpc>
              <a:buNone/>
            </a:pPr>
            <a:r>
              <a:rPr lang="en-US" sz="942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942" dirty="0"/>
          </a:p>
        </p:txBody>
      </p:sp>
      <p:sp>
        <p:nvSpPr>
          <p:cNvPr id="29" name="Text 26"/>
          <p:cNvSpPr/>
          <p:nvPr/>
        </p:nvSpPr>
        <p:spPr>
          <a:xfrm>
            <a:off x="3545672" y="3398639"/>
            <a:ext cx="1469017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74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Premium features: AED 99/month</a:t>
            </a:r>
            <a:endParaRPr lang="en-US" sz="674" dirty="0"/>
          </a:p>
        </p:txBody>
      </p:sp>
      <p:sp>
        <p:nvSpPr>
          <p:cNvPr id="30" name="Text 27"/>
          <p:cNvSpPr/>
          <p:nvPr/>
        </p:nvSpPr>
        <p:spPr>
          <a:xfrm>
            <a:off x="3417084" y="3577233"/>
            <a:ext cx="73223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000"/>
              </a:lnSpc>
              <a:buNone/>
            </a:pPr>
            <a:r>
              <a:rPr lang="en-US" sz="942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942" dirty="0"/>
          </a:p>
        </p:txBody>
      </p:sp>
      <p:sp>
        <p:nvSpPr>
          <p:cNvPr id="31" name="Text 28"/>
          <p:cNvSpPr/>
          <p:nvPr/>
        </p:nvSpPr>
        <p:spPr>
          <a:xfrm>
            <a:off x="3545672" y="3582591"/>
            <a:ext cx="1139149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74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Advanced genetic insights</a:t>
            </a:r>
            <a:endParaRPr lang="en-US" sz="674" dirty="0"/>
          </a:p>
        </p:txBody>
      </p:sp>
      <p:sp>
        <p:nvSpPr>
          <p:cNvPr id="32" name="Text 29"/>
          <p:cNvSpPr/>
          <p:nvPr/>
        </p:nvSpPr>
        <p:spPr>
          <a:xfrm>
            <a:off x="3417084" y="3761184"/>
            <a:ext cx="73223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000"/>
              </a:lnSpc>
              <a:buNone/>
            </a:pPr>
            <a:r>
              <a:rPr lang="en-US" sz="942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942" dirty="0"/>
          </a:p>
        </p:txBody>
      </p:sp>
      <p:sp>
        <p:nvSpPr>
          <p:cNvPr id="33" name="Text 30"/>
          <p:cNvSpPr/>
          <p:nvPr/>
        </p:nvSpPr>
        <p:spPr>
          <a:xfrm>
            <a:off x="3545672" y="3766542"/>
            <a:ext cx="975596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74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Personalized coaching</a:t>
            </a:r>
            <a:endParaRPr lang="en-US" sz="674" dirty="0"/>
          </a:p>
        </p:txBody>
      </p:sp>
      <p:sp>
        <p:nvSpPr>
          <p:cNvPr id="34" name="Shape 31"/>
          <p:cNvSpPr/>
          <p:nvPr/>
        </p:nvSpPr>
        <p:spPr>
          <a:xfrm>
            <a:off x="6048356" y="2286000"/>
            <a:ext cx="2595581" cy="1978819"/>
          </a:xfrm>
          <a:prstGeom prst="rect">
            <a:avLst/>
          </a:prstGeom>
          <a:solidFill>
            <a:srgbClr val="0A4D68">
              <a:alpha val="1000"/>
            </a:srgbClr>
          </a:solidFill>
          <a:ln w="198">
            <a:solidFill>
              <a:srgbClr val="0A4D68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35" name="Text 32"/>
          <p:cNvSpPr/>
          <p:nvPr/>
        </p:nvSpPr>
        <p:spPr>
          <a:xfrm>
            <a:off x="6191231" y="2464594"/>
            <a:ext cx="2309831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121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10%</a:t>
            </a:r>
            <a:endParaRPr lang="en-US" sz="2121" dirty="0"/>
          </a:p>
        </p:txBody>
      </p:sp>
      <p:sp>
        <p:nvSpPr>
          <p:cNvPr id="36" name="Text 33"/>
          <p:cNvSpPr/>
          <p:nvPr/>
        </p:nvSpPr>
        <p:spPr>
          <a:xfrm>
            <a:off x="6191231" y="2821781"/>
            <a:ext cx="2309831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885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Data Licensing</a:t>
            </a:r>
            <a:endParaRPr lang="en-US" sz="885" dirty="0"/>
          </a:p>
        </p:txBody>
      </p:sp>
      <p:sp>
        <p:nvSpPr>
          <p:cNvPr id="37" name="Text 34"/>
          <p:cNvSpPr/>
          <p:nvPr/>
        </p:nvSpPr>
        <p:spPr>
          <a:xfrm>
            <a:off x="6191231" y="3050381"/>
            <a:ext cx="2309831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000"/>
              </a:lnSpc>
              <a:buNone/>
            </a:pPr>
            <a:r>
              <a:rPr lang="en-US" sz="621" kern="0" spc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Future Revenue</a:t>
            </a:r>
            <a:endParaRPr lang="en-US" sz="621" dirty="0"/>
          </a:p>
        </p:txBody>
      </p:sp>
      <p:sp>
        <p:nvSpPr>
          <p:cNvPr id="38" name="Text 35"/>
          <p:cNvSpPr/>
          <p:nvPr/>
        </p:nvSpPr>
        <p:spPr>
          <a:xfrm>
            <a:off x="6191231" y="3393281"/>
            <a:ext cx="73223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000"/>
              </a:lnSpc>
              <a:buNone/>
            </a:pPr>
            <a:r>
              <a:rPr lang="en-US" sz="942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942" dirty="0"/>
          </a:p>
        </p:txBody>
      </p:sp>
      <p:sp>
        <p:nvSpPr>
          <p:cNvPr id="39" name="Text 36"/>
          <p:cNvSpPr/>
          <p:nvPr/>
        </p:nvSpPr>
        <p:spPr>
          <a:xfrm>
            <a:off x="6319819" y="3398639"/>
            <a:ext cx="1858491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74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Anonymized health insights to researchers</a:t>
            </a:r>
            <a:endParaRPr lang="en-US" sz="674" dirty="0"/>
          </a:p>
        </p:txBody>
      </p:sp>
      <p:sp>
        <p:nvSpPr>
          <p:cNvPr id="40" name="Text 37"/>
          <p:cNvSpPr/>
          <p:nvPr/>
        </p:nvSpPr>
        <p:spPr>
          <a:xfrm>
            <a:off x="6191231" y="3577233"/>
            <a:ext cx="73223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000"/>
              </a:lnSpc>
              <a:buNone/>
            </a:pPr>
            <a:r>
              <a:rPr lang="en-US" sz="942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942" dirty="0"/>
          </a:p>
        </p:txBody>
      </p:sp>
      <p:sp>
        <p:nvSpPr>
          <p:cNvPr id="41" name="Text 38"/>
          <p:cNvSpPr/>
          <p:nvPr/>
        </p:nvSpPr>
        <p:spPr>
          <a:xfrm>
            <a:off x="6319819" y="3582591"/>
            <a:ext cx="1633575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74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Pharma partnerships for clinical trials</a:t>
            </a:r>
            <a:endParaRPr lang="en-US" sz="674" dirty="0"/>
          </a:p>
        </p:txBody>
      </p:sp>
      <p:sp>
        <p:nvSpPr>
          <p:cNvPr id="42" name="Text 39"/>
          <p:cNvSpPr/>
          <p:nvPr/>
        </p:nvSpPr>
        <p:spPr>
          <a:xfrm>
            <a:off x="6191231" y="3761184"/>
            <a:ext cx="73223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000"/>
              </a:lnSpc>
              <a:buNone/>
            </a:pPr>
            <a:r>
              <a:rPr lang="en-US" sz="942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942" dirty="0"/>
          </a:p>
        </p:txBody>
      </p:sp>
      <p:sp>
        <p:nvSpPr>
          <p:cNvPr id="43" name="Text 40"/>
          <p:cNvSpPr/>
          <p:nvPr/>
        </p:nvSpPr>
        <p:spPr>
          <a:xfrm>
            <a:off x="6319819" y="3766542"/>
            <a:ext cx="1178523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74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Population health analytics</a:t>
            </a:r>
            <a:endParaRPr lang="en-US" sz="674" dirty="0"/>
          </a:p>
        </p:txBody>
      </p:sp>
      <p:sp>
        <p:nvSpPr>
          <p:cNvPr id="44" name="Shape 41"/>
          <p:cNvSpPr/>
          <p:nvPr/>
        </p:nvSpPr>
        <p:spPr>
          <a:xfrm>
            <a:off x="500063" y="4479131"/>
            <a:ext cx="8143875" cy="775097"/>
          </a:xfrm>
          <a:prstGeom prst="rect">
            <a:avLst/>
          </a:prstGeom>
          <a:solidFill>
            <a:srgbClr val="00B4D8">
              <a:alpha val="8000"/>
            </a:srgbClr>
          </a:solidFill>
          <a:ln w="99">
            <a:solidFill>
              <a:srgbClr val="0A4D68">
                <a:alpha val="20000"/>
              </a:srgbClr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45" name="Text 42"/>
          <p:cNvSpPr/>
          <p:nvPr/>
        </p:nvSpPr>
        <p:spPr>
          <a:xfrm>
            <a:off x="714375" y="4622006"/>
            <a:ext cx="1794867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397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AED 150</a:t>
            </a:r>
            <a:endParaRPr lang="en-US" sz="1397" dirty="0"/>
          </a:p>
        </p:txBody>
      </p:sp>
      <p:sp>
        <p:nvSpPr>
          <p:cNvPr id="46" name="Text 43"/>
          <p:cNvSpPr/>
          <p:nvPr/>
        </p:nvSpPr>
        <p:spPr>
          <a:xfrm>
            <a:off x="714375" y="4957763"/>
            <a:ext cx="1794867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100"/>
              </a:lnSpc>
              <a:buNone/>
            </a:pPr>
            <a:r>
              <a:rPr lang="en-US" sz="63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Monthly Revenue per Member</a:t>
            </a:r>
            <a:endParaRPr lang="en-US" sz="634" dirty="0"/>
          </a:p>
        </p:txBody>
      </p:sp>
      <p:sp>
        <p:nvSpPr>
          <p:cNvPr id="47" name="Text 44"/>
          <p:cNvSpPr/>
          <p:nvPr/>
        </p:nvSpPr>
        <p:spPr>
          <a:xfrm>
            <a:off x="2687836" y="4622006"/>
            <a:ext cx="1794867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397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5 Years</a:t>
            </a:r>
            <a:endParaRPr lang="en-US" sz="1397" dirty="0"/>
          </a:p>
        </p:txBody>
      </p:sp>
      <p:sp>
        <p:nvSpPr>
          <p:cNvPr id="48" name="Text 45"/>
          <p:cNvSpPr/>
          <p:nvPr/>
        </p:nvSpPr>
        <p:spPr>
          <a:xfrm>
            <a:off x="2687836" y="4957763"/>
            <a:ext cx="1794867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100"/>
              </a:lnSpc>
              <a:buNone/>
            </a:pPr>
            <a:r>
              <a:rPr lang="en-US" sz="63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Average Member Lifetime</a:t>
            </a:r>
            <a:endParaRPr lang="en-US" sz="634" dirty="0"/>
          </a:p>
        </p:txBody>
      </p:sp>
      <p:sp>
        <p:nvSpPr>
          <p:cNvPr id="49" name="Text 46"/>
          <p:cNvSpPr/>
          <p:nvPr/>
        </p:nvSpPr>
        <p:spPr>
          <a:xfrm>
            <a:off x="4661297" y="4622006"/>
            <a:ext cx="1794867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397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2.1x</a:t>
            </a:r>
            <a:endParaRPr lang="en-US" sz="1397" dirty="0"/>
          </a:p>
        </p:txBody>
      </p:sp>
      <p:sp>
        <p:nvSpPr>
          <p:cNvPr id="50" name="Text 47"/>
          <p:cNvSpPr/>
          <p:nvPr/>
        </p:nvSpPr>
        <p:spPr>
          <a:xfrm>
            <a:off x="4661297" y="4957763"/>
            <a:ext cx="1794867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100"/>
              </a:lnSpc>
              <a:buNone/>
            </a:pPr>
            <a:r>
              <a:rPr lang="en-US" sz="63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Revenue Multiplier</a:t>
            </a:r>
            <a:endParaRPr lang="en-US" sz="634" dirty="0"/>
          </a:p>
        </p:txBody>
      </p:sp>
      <p:sp>
        <p:nvSpPr>
          <p:cNvPr id="51" name="Text 48"/>
          <p:cNvSpPr/>
          <p:nvPr/>
        </p:nvSpPr>
        <p:spPr>
          <a:xfrm>
            <a:off x="6634758" y="4622006"/>
            <a:ext cx="1794867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397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80%+</a:t>
            </a:r>
            <a:endParaRPr lang="en-US" sz="1397" dirty="0"/>
          </a:p>
        </p:txBody>
      </p:sp>
      <p:sp>
        <p:nvSpPr>
          <p:cNvPr id="52" name="Text 49"/>
          <p:cNvSpPr/>
          <p:nvPr/>
        </p:nvSpPr>
        <p:spPr>
          <a:xfrm>
            <a:off x="6634758" y="4957763"/>
            <a:ext cx="1794867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100"/>
              </a:lnSpc>
              <a:buNone/>
            </a:pPr>
            <a:r>
              <a:rPr lang="en-US" sz="63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Annual Retention Rate</a:t>
            </a:r>
            <a:endParaRPr lang="en-US" sz="634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47412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28625" y="321469"/>
            <a:ext cx="828675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602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5-Year Path to 15,000 Members</a:t>
            </a:r>
            <a:endParaRPr lang="en-US" sz="1602" dirty="0"/>
          </a:p>
        </p:txBody>
      </p:sp>
      <p:sp>
        <p:nvSpPr>
          <p:cNvPr id="4" name="Shape 1"/>
          <p:cNvSpPr/>
          <p:nvPr/>
        </p:nvSpPr>
        <p:spPr>
          <a:xfrm>
            <a:off x="428625" y="914400"/>
            <a:ext cx="1554463" cy="2963094"/>
          </a:xfrm>
          <a:prstGeom prst="rect">
            <a:avLst/>
          </a:prstGeom>
          <a:solidFill>
            <a:srgbClr val="00B4D8">
              <a:alpha val="2000"/>
            </a:srgbClr>
          </a:solidFill>
          <a:ln w="198">
            <a:solidFill>
              <a:srgbClr val="00B4D8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5" name="Text 2"/>
          <p:cNvSpPr/>
          <p:nvPr/>
        </p:nvSpPr>
        <p:spPr>
          <a:xfrm>
            <a:off x="535781" y="1057275"/>
            <a:ext cx="1340151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784" b="1" kern="0" spc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Year 1</a:t>
            </a:r>
            <a:endParaRPr lang="en-US" sz="784" dirty="0"/>
          </a:p>
        </p:txBody>
      </p:sp>
      <p:sp>
        <p:nvSpPr>
          <p:cNvPr id="6" name="Text 3"/>
          <p:cNvSpPr/>
          <p:nvPr/>
        </p:nvSpPr>
        <p:spPr>
          <a:xfrm>
            <a:off x="535781" y="1285875"/>
            <a:ext cx="1340151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000"/>
              </a:lnSpc>
              <a:buNone/>
            </a:pPr>
            <a:r>
              <a:rPr lang="en-US" sz="58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Foundation</a:t>
            </a:r>
            <a:endParaRPr lang="en-US" sz="584" dirty="0"/>
          </a:p>
        </p:txBody>
      </p:sp>
      <p:sp>
        <p:nvSpPr>
          <p:cNvPr id="7" name="Text 4"/>
          <p:cNvSpPr/>
          <p:nvPr/>
        </p:nvSpPr>
        <p:spPr>
          <a:xfrm>
            <a:off x="535781" y="1628775"/>
            <a:ext cx="1340151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1808" b="1" dirty="0">
                <a:solidFill>
                  <a:srgbClr val="00B4D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1,000</a:t>
            </a:r>
            <a:endParaRPr lang="en-US" sz="1808" dirty="0"/>
          </a:p>
        </p:txBody>
      </p:sp>
      <p:sp>
        <p:nvSpPr>
          <p:cNvPr id="8" name="Text 5"/>
          <p:cNvSpPr/>
          <p:nvPr/>
        </p:nvSpPr>
        <p:spPr>
          <a:xfrm>
            <a:off x="535781" y="1921669"/>
            <a:ext cx="1340151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000"/>
              </a:lnSpc>
              <a:buNone/>
            </a:pPr>
            <a:r>
              <a:rPr lang="en-US" sz="58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Members</a:t>
            </a:r>
            <a:endParaRPr lang="en-US" sz="584" dirty="0"/>
          </a:p>
        </p:txBody>
      </p:sp>
      <p:sp>
        <p:nvSpPr>
          <p:cNvPr id="9" name="Text 6"/>
          <p:cNvSpPr/>
          <p:nvPr/>
        </p:nvSpPr>
        <p:spPr>
          <a:xfrm>
            <a:off x="535781" y="2157413"/>
            <a:ext cx="1340151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34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Key Milestones</a:t>
            </a:r>
            <a:endParaRPr lang="en-US" sz="634" dirty="0"/>
          </a:p>
        </p:txBody>
      </p:sp>
      <p:sp>
        <p:nvSpPr>
          <p:cNvPr id="10" name="Text 7"/>
          <p:cNvSpPr/>
          <p:nvPr/>
        </p:nvSpPr>
        <p:spPr>
          <a:xfrm>
            <a:off x="535781" y="2368153"/>
            <a:ext cx="64294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834" dirty="0">
                <a:solidFill>
                  <a:srgbClr val="00B4D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834" dirty="0"/>
          </a:p>
        </p:txBody>
      </p:sp>
      <p:sp>
        <p:nvSpPr>
          <p:cNvPr id="11" name="Text 8"/>
          <p:cNvSpPr/>
          <p:nvPr/>
        </p:nvSpPr>
        <p:spPr>
          <a:xfrm>
            <a:off x="642938" y="2369939"/>
            <a:ext cx="902624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62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Platform development</a:t>
            </a:r>
            <a:endParaRPr lang="en-US" sz="621" dirty="0"/>
          </a:p>
        </p:txBody>
      </p:sp>
      <p:sp>
        <p:nvSpPr>
          <p:cNvPr id="12" name="Text 9"/>
          <p:cNvSpPr/>
          <p:nvPr/>
        </p:nvSpPr>
        <p:spPr>
          <a:xfrm>
            <a:off x="535781" y="2545296"/>
            <a:ext cx="64294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834" dirty="0">
                <a:solidFill>
                  <a:srgbClr val="00B4D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834" dirty="0"/>
          </a:p>
        </p:txBody>
      </p:sp>
      <p:sp>
        <p:nvSpPr>
          <p:cNvPr id="13" name="Text 10"/>
          <p:cNvSpPr/>
          <p:nvPr/>
        </p:nvSpPr>
        <p:spPr>
          <a:xfrm>
            <a:off x="642938" y="2547082"/>
            <a:ext cx="692665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62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Thiqa integration</a:t>
            </a:r>
            <a:endParaRPr lang="en-US" sz="621" dirty="0"/>
          </a:p>
        </p:txBody>
      </p:sp>
      <p:sp>
        <p:nvSpPr>
          <p:cNvPr id="14" name="Text 11"/>
          <p:cNvSpPr/>
          <p:nvPr/>
        </p:nvSpPr>
        <p:spPr>
          <a:xfrm>
            <a:off x="535781" y="2722438"/>
            <a:ext cx="64294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834" dirty="0">
                <a:solidFill>
                  <a:srgbClr val="00B4D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834" dirty="0"/>
          </a:p>
        </p:txBody>
      </p:sp>
      <p:sp>
        <p:nvSpPr>
          <p:cNvPr id="15" name="Text 12"/>
          <p:cNvSpPr/>
          <p:nvPr/>
        </p:nvSpPr>
        <p:spPr>
          <a:xfrm>
            <a:off x="642938" y="2724224"/>
            <a:ext cx="1084427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62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Pilot launch 500 beta users</a:t>
            </a:r>
            <a:endParaRPr lang="en-US" sz="621" dirty="0"/>
          </a:p>
        </p:txBody>
      </p:sp>
      <p:sp>
        <p:nvSpPr>
          <p:cNvPr id="16" name="Text 13"/>
          <p:cNvSpPr/>
          <p:nvPr/>
        </p:nvSpPr>
        <p:spPr>
          <a:xfrm>
            <a:off x="535781" y="2899581"/>
            <a:ext cx="64294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834" dirty="0">
                <a:solidFill>
                  <a:srgbClr val="00B4D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834" dirty="0"/>
          </a:p>
        </p:txBody>
      </p:sp>
      <p:sp>
        <p:nvSpPr>
          <p:cNvPr id="17" name="Text 14"/>
          <p:cNvSpPr/>
          <p:nvPr/>
        </p:nvSpPr>
        <p:spPr>
          <a:xfrm>
            <a:off x="642938" y="2901367"/>
            <a:ext cx="961755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62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Scale to 1,000 members</a:t>
            </a:r>
            <a:endParaRPr lang="en-US" sz="621" dirty="0"/>
          </a:p>
        </p:txBody>
      </p:sp>
      <p:sp>
        <p:nvSpPr>
          <p:cNvPr id="18" name="Text 15"/>
          <p:cNvSpPr/>
          <p:nvPr/>
        </p:nvSpPr>
        <p:spPr>
          <a:xfrm>
            <a:off x="535781" y="3076724"/>
            <a:ext cx="64294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834" dirty="0">
                <a:solidFill>
                  <a:srgbClr val="00B4D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834" dirty="0"/>
          </a:p>
        </p:txBody>
      </p:sp>
      <p:sp>
        <p:nvSpPr>
          <p:cNvPr id="19" name="Text 16"/>
          <p:cNvSpPr/>
          <p:nvPr/>
        </p:nvSpPr>
        <p:spPr>
          <a:xfrm>
            <a:off x="642938" y="3078510"/>
            <a:ext cx="956453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62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Validate unit economics</a:t>
            </a:r>
            <a:endParaRPr lang="en-US" sz="621" dirty="0"/>
          </a:p>
        </p:txBody>
      </p:sp>
      <p:sp>
        <p:nvSpPr>
          <p:cNvPr id="20" name="Shape 17"/>
          <p:cNvSpPr/>
          <p:nvPr/>
        </p:nvSpPr>
        <p:spPr>
          <a:xfrm>
            <a:off x="535781" y="3502447"/>
            <a:ext cx="1340151" cy="232172"/>
          </a:xfrm>
          <a:prstGeom prst="rect">
            <a:avLst/>
          </a:prstGeom>
          <a:solidFill>
            <a:srgbClr val="00B4D8">
              <a:alpha val="15000"/>
            </a:srgbClr>
          </a:solidFill>
          <a:ln/>
        </p:spPr>
        <p:txBody>
          <a:bodyPr/>
          <a:lstStyle/>
          <a:p>
            <a:endParaRPr/>
          </a:p>
        </p:txBody>
      </p:sp>
      <p:sp>
        <p:nvSpPr>
          <p:cNvPr id="21" name="Text 18"/>
          <p:cNvSpPr/>
          <p:nvPr/>
        </p:nvSpPr>
        <p:spPr>
          <a:xfrm>
            <a:off x="535781" y="3502447"/>
            <a:ext cx="1340151" cy="232172"/>
          </a:xfrm>
          <a:prstGeom prst="rect">
            <a:avLst/>
          </a:prstGeom>
          <a:noFill/>
          <a:ln/>
        </p:spPr>
        <p:txBody>
          <a:bodyPr wrap="square" lIns="85090" tIns="68072" rIns="85090" bIns="68072" rtlCol="0" anchor="t">
            <a:spAutoFit/>
          </a:bodyPr>
          <a:lstStyle/>
          <a:p>
            <a:pPr marL="0" indent="0" algn="ctr">
              <a:lnSpc>
                <a:spcPts val="900"/>
              </a:lnSpc>
              <a:buNone/>
            </a:pPr>
            <a:r>
              <a:rPr lang="en-US" sz="534" b="1" kern="0" spc="1" dirty="0">
                <a:solidFill>
                  <a:srgbClr val="00B4D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Building</a:t>
            </a:r>
            <a:endParaRPr lang="en-US" sz="534" dirty="0"/>
          </a:p>
        </p:txBody>
      </p:sp>
      <p:sp>
        <p:nvSpPr>
          <p:cNvPr id="22" name="Shape 19"/>
          <p:cNvSpPr/>
          <p:nvPr/>
        </p:nvSpPr>
        <p:spPr>
          <a:xfrm>
            <a:off x="2111676" y="914400"/>
            <a:ext cx="1554491" cy="2963094"/>
          </a:xfrm>
          <a:prstGeom prst="rect">
            <a:avLst/>
          </a:prstGeom>
          <a:solidFill>
            <a:srgbClr val="7209B7">
              <a:alpha val="3000"/>
            </a:srgbClr>
          </a:solidFill>
          <a:ln w="198">
            <a:solidFill>
              <a:srgbClr val="00B4D8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23" name="Text 20"/>
          <p:cNvSpPr/>
          <p:nvPr/>
        </p:nvSpPr>
        <p:spPr>
          <a:xfrm>
            <a:off x="2218832" y="1057275"/>
            <a:ext cx="1340179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784" b="1" kern="0" spc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Year 2</a:t>
            </a:r>
            <a:endParaRPr lang="en-US" sz="784" dirty="0"/>
          </a:p>
        </p:txBody>
      </p:sp>
      <p:sp>
        <p:nvSpPr>
          <p:cNvPr id="24" name="Text 21"/>
          <p:cNvSpPr/>
          <p:nvPr/>
        </p:nvSpPr>
        <p:spPr>
          <a:xfrm>
            <a:off x="2218832" y="1285875"/>
            <a:ext cx="1340179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000"/>
              </a:lnSpc>
              <a:buNone/>
            </a:pPr>
            <a:r>
              <a:rPr lang="en-US" sz="58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Validation</a:t>
            </a:r>
            <a:endParaRPr lang="en-US" sz="584" dirty="0"/>
          </a:p>
        </p:txBody>
      </p:sp>
      <p:sp>
        <p:nvSpPr>
          <p:cNvPr id="25" name="Text 22"/>
          <p:cNvSpPr/>
          <p:nvPr/>
        </p:nvSpPr>
        <p:spPr>
          <a:xfrm>
            <a:off x="2218832" y="1628775"/>
            <a:ext cx="1340179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1808" b="1" dirty="0">
                <a:solidFill>
                  <a:srgbClr val="00B4D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3,000</a:t>
            </a:r>
            <a:endParaRPr lang="en-US" sz="1808" dirty="0"/>
          </a:p>
        </p:txBody>
      </p:sp>
      <p:sp>
        <p:nvSpPr>
          <p:cNvPr id="26" name="Text 23"/>
          <p:cNvSpPr/>
          <p:nvPr/>
        </p:nvSpPr>
        <p:spPr>
          <a:xfrm>
            <a:off x="2218832" y="1921669"/>
            <a:ext cx="1340179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000"/>
              </a:lnSpc>
              <a:buNone/>
            </a:pPr>
            <a:r>
              <a:rPr lang="en-US" sz="58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Members</a:t>
            </a:r>
            <a:endParaRPr lang="en-US" sz="584" dirty="0"/>
          </a:p>
        </p:txBody>
      </p:sp>
      <p:sp>
        <p:nvSpPr>
          <p:cNvPr id="27" name="Text 24"/>
          <p:cNvSpPr/>
          <p:nvPr/>
        </p:nvSpPr>
        <p:spPr>
          <a:xfrm>
            <a:off x="2218832" y="2157413"/>
            <a:ext cx="1340179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34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Key Milestones</a:t>
            </a:r>
            <a:endParaRPr lang="en-US" sz="634" dirty="0"/>
          </a:p>
        </p:txBody>
      </p:sp>
      <p:sp>
        <p:nvSpPr>
          <p:cNvPr id="28" name="Text 25"/>
          <p:cNvSpPr/>
          <p:nvPr/>
        </p:nvSpPr>
        <p:spPr>
          <a:xfrm>
            <a:off x="2218832" y="2368153"/>
            <a:ext cx="64294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834" dirty="0">
                <a:solidFill>
                  <a:srgbClr val="00B4D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834" dirty="0"/>
          </a:p>
        </p:txBody>
      </p:sp>
      <p:sp>
        <p:nvSpPr>
          <p:cNvPr id="29" name="Text 26"/>
          <p:cNvSpPr/>
          <p:nvPr/>
        </p:nvSpPr>
        <p:spPr>
          <a:xfrm>
            <a:off x="2325988" y="2369939"/>
            <a:ext cx="1054512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62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Expand to 2,000 members</a:t>
            </a:r>
            <a:endParaRPr lang="en-US" sz="621" dirty="0"/>
          </a:p>
        </p:txBody>
      </p:sp>
      <p:sp>
        <p:nvSpPr>
          <p:cNvPr id="30" name="Text 27"/>
          <p:cNvSpPr/>
          <p:nvPr/>
        </p:nvSpPr>
        <p:spPr>
          <a:xfrm>
            <a:off x="2218832" y="2545296"/>
            <a:ext cx="64294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834" dirty="0">
                <a:solidFill>
                  <a:srgbClr val="00B4D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834" dirty="0"/>
          </a:p>
        </p:txBody>
      </p:sp>
      <p:sp>
        <p:nvSpPr>
          <p:cNvPr id="31" name="Text 28"/>
          <p:cNvSpPr/>
          <p:nvPr/>
        </p:nvSpPr>
        <p:spPr>
          <a:xfrm>
            <a:off x="2325988" y="2547082"/>
            <a:ext cx="981819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62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Reach 3,000 by year-end</a:t>
            </a:r>
            <a:endParaRPr lang="en-US" sz="621" dirty="0"/>
          </a:p>
        </p:txBody>
      </p:sp>
      <p:sp>
        <p:nvSpPr>
          <p:cNvPr id="32" name="Text 29"/>
          <p:cNvSpPr/>
          <p:nvPr/>
        </p:nvSpPr>
        <p:spPr>
          <a:xfrm>
            <a:off x="2218832" y="2722438"/>
            <a:ext cx="64294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834" dirty="0">
                <a:solidFill>
                  <a:srgbClr val="00B4D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834" dirty="0"/>
          </a:p>
        </p:txBody>
      </p:sp>
      <p:sp>
        <p:nvSpPr>
          <p:cNvPr id="33" name="Text 30"/>
          <p:cNvSpPr/>
          <p:nvPr/>
        </p:nvSpPr>
        <p:spPr>
          <a:xfrm>
            <a:off x="2325988" y="2724224"/>
            <a:ext cx="679298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62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Refine AI models</a:t>
            </a:r>
            <a:endParaRPr lang="en-US" sz="621" dirty="0"/>
          </a:p>
        </p:txBody>
      </p:sp>
      <p:sp>
        <p:nvSpPr>
          <p:cNvPr id="34" name="Text 31"/>
          <p:cNvSpPr/>
          <p:nvPr/>
        </p:nvSpPr>
        <p:spPr>
          <a:xfrm>
            <a:off x="2218832" y="2899581"/>
            <a:ext cx="64294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834" dirty="0">
                <a:solidFill>
                  <a:srgbClr val="00B4D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834" dirty="0"/>
          </a:p>
        </p:txBody>
      </p:sp>
      <p:sp>
        <p:nvSpPr>
          <p:cNvPr id="35" name="Text 32"/>
          <p:cNvSpPr/>
          <p:nvPr/>
        </p:nvSpPr>
        <p:spPr>
          <a:xfrm>
            <a:off x="2325988" y="2901367"/>
            <a:ext cx="971187" cy="236079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62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Demonstrate biomarker improvements</a:t>
            </a:r>
            <a:endParaRPr lang="en-US" sz="621" dirty="0"/>
          </a:p>
        </p:txBody>
      </p:sp>
      <p:sp>
        <p:nvSpPr>
          <p:cNvPr id="36" name="Text 33"/>
          <p:cNvSpPr/>
          <p:nvPr/>
        </p:nvSpPr>
        <p:spPr>
          <a:xfrm>
            <a:off x="2218832" y="3196717"/>
            <a:ext cx="64294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834" dirty="0">
                <a:solidFill>
                  <a:srgbClr val="00B4D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834" dirty="0"/>
          </a:p>
        </p:txBody>
      </p:sp>
      <p:sp>
        <p:nvSpPr>
          <p:cNvPr id="37" name="Text 34"/>
          <p:cNvSpPr/>
          <p:nvPr/>
        </p:nvSpPr>
        <p:spPr>
          <a:xfrm>
            <a:off x="2325988" y="3198502"/>
            <a:ext cx="1006180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62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Prove 30%+ engagement</a:t>
            </a:r>
            <a:endParaRPr lang="en-US" sz="621" dirty="0"/>
          </a:p>
        </p:txBody>
      </p:sp>
      <p:sp>
        <p:nvSpPr>
          <p:cNvPr id="38" name="Shape 35"/>
          <p:cNvSpPr/>
          <p:nvPr/>
        </p:nvSpPr>
        <p:spPr>
          <a:xfrm>
            <a:off x="2218832" y="3502447"/>
            <a:ext cx="1340179" cy="232172"/>
          </a:xfrm>
          <a:prstGeom prst="rect">
            <a:avLst/>
          </a:prstGeom>
          <a:solidFill>
            <a:srgbClr val="00B4D8">
              <a:alpha val="15000"/>
            </a:srgbClr>
          </a:solidFill>
          <a:ln/>
        </p:spPr>
        <p:txBody>
          <a:bodyPr/>
          <a:lstStyle/>
          <a:p>
            <a:endParaRPr/>
          </a:p>
        </p:txBody>
      </p:sp>
      <p:sp>
        <p:nvSpPr>
          <p:cNvPr id="39" name="Text 36"/>
          <p:cNvSpPr/>
          <p:nvPr/>
        </p:nvSpPr>
        <p:spPr>
          <a:xfrm>
            <a:off x="2218832" y="3502447"/>
            <a:ext cx="1340179" cy="232172"/>
          </a:xfrm>
          <a:prstGeom prst="rect">
            <a:avLst/>
          </a:prstGeom>
          <a:noFill/>
          <a:ln/>
        </p:spPr>
        <p:txBody>
          <a:bodyPr wrap="square" lIns="85090" tIns="68072" rIns="85090" bIns="68072" rtlCol="0" anchor="t">
            <a:spAutoFit/>
          </a:bodyPr>
          <a:lstStyle/>
          <a:p>
            <a:pPr marL="0" indent="0" algn="ctr">
              <a:lnSpc>
                <a:spcPts val="900"/>
              </a:lnSpc>
              <a:buNone/>
            </a:pPr>
            <a:r>
              <a:rPr lang="en-US" sz="534" b="1" kern="0" spc="1" dirty="0">
                <a:solidFill>
                  <a:srgbClr val="00B4D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Validating</a:t>
            </a:r>
            <a:endParaRPr lang="en-US" sz="534" dirty="0"/>
          </a:p>
        </p:txBody>
      </p:sp>
      <p:sp>
        <p:nvSpPr>
          <p:cNvPr id="40" name="Shape 37"/>
          <p:cNvSpPr/>
          <p:nvPr/>
        </p:nvSpPr>
        <p:spPr>
          <a:xfrm>
            <a:off x="3794754" y="914400"/>
            <a:ext cx="1554463" cy="2963094"/>
          </a:xfrm>
          <a:prstGeom prst="rect">
            <a:avLst/>
          </a:prstGeom>
          <a:solidFill>
            <a:srgbClr val="7209B7">
              <a:alpha val="8000"/>
            </a:srgbClr>
          </a:solidFill>
          <a:ln w="298">
            <a:solidFill>
              <a:srgbClr val="7209B7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41" name="Text 38"/>
          <p:cNvSpPr/>
          <p:nvPr/>
        </p:nvSpPr>
        <p:spPr>
          <a:xfrm>
            <a:off x="3901911" y="1057275"/>
            <a:ext cx="1340151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784" b="1" kern="0" spc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Year 3</a:t>
            </a:r>
            <a:endParaRPr lang="en-US" sz="784" dirty="0"/>
          </a:p>
        </p:txBody>
      </p:sp>
      <p:sp>
        <p:nvSpPr>
          <p:cNvPr id="42" name="Text 39"/>
          <p:cNvSpPr/>
          <p:nvPr/>
        </p:nvSpPr>
        <p:spPr>
          <a:xfrm>
            <a:off x="3901911" y="1285875"/>
            <a:ext cx="1340151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000"/>
              </a:lnSpc>
              <a:buNone/>
            </a:pPr>
            <a:r>
              <a:rPr lang="en-US" sz="58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Growth</a:t>
            </a:r>
            <a:endParaRPr lang="en-US" sz="584" dirty="0"/>
          </a:p>
        </p:txBody>
      </p:sp>
      <p:sp>
        <p:nvSpPr>
          <p:cNvPr id="43" name="Text 40"/>
          <p:cNvSpPr/>
          <p:nvPr/>
        </p:nvSpPr>
        <p:spPr>
          <a:xfrm>
            <a:off x="3901911" y="1628775"/>
            <a:ext cx="1340151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1808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5,000</a:t>
            </a:r>
            <a:endParaRPr lang="en-US" sz="1808" dirty="0"/>
          </a:p>
        </p:txBody>
      </p:sp>
      <p:sp>
        <p:nvSpPr>
          <p:cNvPr id="44" name="Text 41"/>
          <p:cNvSpPr/>
          <p:nvPr/>
        </p:nvSpPr>
        <p:spPr>
          <a:xfrm>
            <a:off x="3901911" y="1921669"/>
            <a:ext cx="1340151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000"/>
              </a:lnSpc>
              <a:buNone/>
            </a:pPr>
            <a:r>
              <a:rPr lang="en-US" sz="58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Members</a:t>
            </a:r>
            <a:endParaRPr lang="en-US" sz="584" dirty="0"/>
          </a:p>
        </p:txBody>
      </p:sp>
      <p:sp>
        <p:nvSpPr>
          <p:cNvPr id="45" name="Text 42"/>
          <p:cNvSpPr/>
          <p:nvPr/>
        </p:nvSpPr>
        <p:spPr>
          <a:xfrm>
            <a:off x="3901911" y="2157413"/>
            <a:ext cx="1340151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34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Key Milestones</a:t>
            </a:r>
            <a:endParaRPr lang="en-US" sz="634" dirty="0"/>
          </a:p>
        </p:txBody>
      </p:sp>
      <p:sp>
        <p:nvSpPr>
          <p:cNvPr id="46" name="Text 43"/>
          <p:cNvSpPr/>
          <p:nvPr/>
        </p:nvSpPr>
        <p:spPr>
          <a:xfrm>
            <a:off x="3901911" y="2368153"/>
            <a:ext cx="64294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834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834" dirty="0"/>
          </a:p>
        </p:txBody>
      </p:sp>
      <p:sp>
        <p:nvSpPr>
          <p:cNvPr id="47" name="Text 44"/>
          <p:cNvSpPr/>
          <p:nvPr/>
        </p:nvSpPr>
        <p:spPr>
          <a:xfrm>
            <a:off x="4009067" y="2369939"/>
            <a:ext cx="961755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62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Scale to 5,000 members</a:t>
            </a:r>
            <a:endParaRPr lang="en-US" sz="621" dirty="0"/>
          </a:p>
        </p:txBody>
      </p:sp>
      <p:sp>
        <p:nvSpPr>
          <p:cNvPr id="48" name="Text 45"/>
          <p:cNvSpPr/>
          <p:nvPr/>
        </p:nvSpPr>
        <p:spPr>
          <a:xfrm>
            <a:off x="3901911" y="2545296"/>
            <a:ext cx="64294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834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834" dirty="0"/>
          </a:p>
        </p:txBody>
      </p:sp>
      <p:sp>
        <p:nvSpPr>
          <p:cNvPr id="49" name="Text 46"/>
          <p:cNvSpPr/>
          <p:nvPr/>
        </p:nvSpPr>
        <p:spPr>
          <a:xfrm>
            <a:off x="4009067" y="2547082"/>
            <a:ext cx="640286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62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Launch D2C tier</a:t>
            </a:r>
            <a:endParaRPr lang="en-US" sz="621" dirty="0"/>
          </a:p>
        </p:txBody>
      </p:sp>
      <p:sp>
        <p:nvSpPr>
          <p:cNvPr id="50" name="Text 47"/>
          <p:cNvSpPr/>
          <p:nvPr/>
        </p:nvSpPr>
        <p:spPr>
          <a:xfrm>
            <a:off x="3901911" y="2722438"/>
            <a:ext cx="64294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834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834" dirty="0"/>
          </a:p>
        </p:txBody>
      </p:sp>
      <p:sp>
        <p:nvSpPr>
          <p:cNvPr id="51" name="Text 48"/>
          <p:cNvSpPr/>
          <p:nvPr/>
        </p:nvSpPr>
        <p:spPr>
          <a:xfrm>
            <a:off x="4009067" y="2724224"/>
            <a:ext cx="811904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62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Begin data licensing</a:t>
            </a:r>
            <a:endParaRPr lang="en-US" sz="621" dirty="0"/>
          </a:p>
        </p:txBody>
      </p:sp>
      <p:sp>
        <p:nvSpPr>
          <p:cNvPr id="52" name="Text 49"/>
          <p:cNvSpPr/>
          <p:nvPr/>
        </p:nvSpPr>
        <p:spPr>
          <a:xfrm>
            <a:off x="3901911" y="2899581"/>
            <a:ext cx="64294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834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834" dirty="0"/>
          </a:p>
        </p:txBody>
      </p:sp>
      <p:sp>
        <p:nvSpPr>
          <p:cNvPr id="53" name="Text 50"/>
          <p:cNvSpPr/>
          <p:nvPr/>
        </p:nvSpPr>
        <p:spPr>
          <a:xfrm>
            <a:off x="4009067" y="2901367"/>
            <a:ext cx="794519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62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Achieve profitability</a:t>
            </a:r>
            <a:endParaRPr lang="en-US" sz="621" dirty="0"/>
          </a:p>
        </p:txBody>
      </p:sp>
      <p:sp>
        <p:nvSpPr>
          <p:cNvPr id="54" name="Text 51"/>
          <p:cNvSpPr/>
          <p:nvPr/>
        </p:nvSpPr>
        <p:spPr>
          <a:xfrm>
            <a:off x="3901911" y="3076724"/>
            <a:ext cx="64294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834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834" dirty="0"/>
          </a:p>
        </p:txBody>
      </p:sp>
      <p:sp>
        <p:nvSpPr>
          <p:cNvPr id="55" name="Text 52"/>
          <p:cNvSpPr/>
          <p:nvPr/>
        </p:nvSpPr>
        <p:spPr>
          <a:xfrm>
            <a:off x="4009067" y="3078510"/>
            <a:ext cx="916772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62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15%+ health outcomes</a:t>
            </a:r>
            <a:endParaRPr lang="en-US" sz="621" dirty="0"/>
          </a:p>
        </p:txBody>
      </p:sp>
      <p:sp>
        <p:nvSpPr>
          <p:cNvPr id="56" name="Shape 53"/>
          <p:cNvSpPr/>
          <p:nvPr/>
        </p:nvSpPr>
        <p:spPr>
          <a:xfrm>
            <a:off x="3901911" y="3502447"/>
            <a:ext cx="1340151" cy="232172"/>
          </a:xfrm>
          <a:prstGeom prst="rect">
            <a:avLst/>
          </a:prstGeom>
          <a:solidFill>
            <a:srgbClr val="7209B7">
              <a:alpha val="15000"/>
            </a:srgbClr>
          </a:solidFill>
          <a:ln/>
        </p:spPr>
        <p:txBody>
          <a:bodyPr/>
          <a:lstStyle/>
          <a:p>
            <a:endParaRPr/>
          </a:p>
        </p:txBody>
      </p:sp>
      <p:sp>
        <p:nvSpPr>
          <p:cNvPr id="57" name="Text 54"/>
          <p:cNvSpPr/>
          <p:nvPr/>
        </p:nvSpPr>
        <p:spPr>
          <a:xfrm>
            <a:off x="3901911" y="3502447"/>
            <a:ext cx="1340151" cy="232172"/>
          </a:xfrm>
          <a:prstGeom prst="rect">
            <a:avLst/>
          </a:prstGeom>
          <a:noFill/>
          <a:ln/>
        </p:spPr>
        <p:txBody>
          <a:bodyPr wrap="square" lIns="85090" tIns="68072" rIns="85090" bIns="68072" rtlCol="0" anchor="t">
            <a:spAutoFit/>
          </a:bodyPr>
          <a:lstStyle/>
          <a:p>
            <a:pPr marL="0" indent="0" algn="ctr">
              <a:lnSpc>
                <a:spcPts val="900"/>
              </a:lnSpc>
              <a:buNone/>
            </a:pPr>
            <a:r>
              <a:rPr lang="en-US" sz="534" b="1" kern="0" spc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Profitable</a:t>
            </a:r>
            <a:endParaRPr lang="en-US" sz="534" dirty="0"/>
          </a:p>
        </p:txBody>
      </p:sp>
      <p:sp>
        <p:nvSpPr>
          <p:cNvPr id="58" name="Shape 55"/>
          <p:cNvSpPr/>
          <p:nvPr/>
        </p:nvSpPr>
        <p:spPr>
          <a:xfrm>
            <a:off x="5477805" y="914400"/>
            <a:ext cx="1554491" cy="2963094"/>
          </a:xfrm>
          <a:prstGeom prst="rect">
            <a:avLst/>
          </a:prstGeom>
          <a:solidFill>
            <a:srgbClr val="00B4D8">
              <a:alpha val="3000"/>
            </a:srgbClr>
          </a:solidFill>
          <a:ln w="198">
            <a:solidFill>
              <a:srgbClr val="7209B7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59" name="Text 56"/>
          <p:cNvSpPr/>
          <p:nvPr/>
        </p:nvSpPr>
        <p:spPr>
          <a:xfrm>
            <a:off x="5584961" y="1057275"/>
            <a:ext cx="1340179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784" b="1" kern="0" spc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Year 4</a:t>
            </a:r>
            <a:endParaRPr lang="en-US" sz="784" dirty="0"/>
          </a:p>
        </p:txBody>
      </p:sp>
      <p:sp>
        <p:nvSpPr>
          <p:cNvPr id="60" name="Text 57"/>
          <p:cNvSpPr/>
          <p:nvPr/>
        </p:nvSpPr>
        <p:spPr>
          <a:xfrm>
            <a:off x="5584961" y="1285875"/>
            <a:ext cx="1340179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000"/>
              </a:lnSpc>
              <a:buNone/>
            </a:pPr>
            <a:r>
              <a:rPr lang="en-US" sz="58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Expansion</a:t>
            </a:r>
            <a:endParaRPr lang="en-US" sz="584" dirty="0"/>
          </a:p>
        </p:txBody>
      </p:sp>
      <p:sp>
        <p:nvSpPr>
          <p:cNvPr id="61" name="Text 58"/>
          <p:cNvSpPr/>
          <p:nvPr/>
        </p:nvSpPr>
        <p:spPr>
          <a:xfrm>
            <a:off x="5584961" y="1628775"/>
            <a:ext cx="1340179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1808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10,000</a:t>
            </a:r>
            <a:endParaRPr lang="en-US" sz="1808" dirty="0"/>
          </a:p>
        </p:txBody>
      </p:sp>
      <p:sp>
        <p:nvSpPr>
          <p:cNvPr id="62" name="Text 59"/>
          <p:cNvSpPr/>
          <p:nvPr/>
        </p:nvSpPr>
        <p:spPr>
          <a:xfrm>
            <a:off x="5584961" y="1921669"/>
            <a:ext cx="1340179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000"/>
              </a:lnSpc>
              <a:buNone/>
            </a:pPr>
            <a:r>
              <a:rPr lang="en-US" sz="58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Members</a:t>
            </a:r>
            <a:endParaRPr lang="en-US" sz="584" dirty="0"/>
          </a:p>
        </p:txBody>
      </p:sp>
      <p:sp>
        <p:nvSpPr>
          <p:cNvPr id="63" name="Text 60"/>
          <p:cNvSpPr/>
          <p:nvPr/>
        </p:nvSpPr>
        <p:spPr>
          <a:xfrm>
            <a:off x="5584961" y="2157413"/>
            <a:ext cx="1340179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34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Key Milestones</a:t>
            </a:r>
            <a:endParaRPr lang="en-US" sz="634" dirty="0"/>
          </a:p>
        </p:txBody>
      </p:sp>
      <p:sp>
        <p:nvSpPr>
          <p:cNvPr id="64" name="Text 61"/>
          <p:cNvSpPr/>
          <p:nvPr/>
        </p:nvSpPr>
        <p:spPr>
          <a:xfrm>
            <a:off x="5584961" y="2368153"/>
            <a:ext cx="64294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834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834" dirty="0"/>
          </a:p>
        </p:txBody>
      </p:sp>
      <p:sp>
        <p:nvSpPr>
          <p:cNvPr id="65" name="Text 62"/>
          <p:cNvSpPr/>
          <p:nvPr/>
        </p:nvSpPr>
        <p:spPr>
          <a:xfrm>
            <a:off x="5692118" y="2369939"/>
            <a:ext cx="1094640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62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Double to 10,000 members</a:t>
            </a:r>
            <a:endParaRPr lang="en-US" sz="621" dirty="0"/>
          </a:p>
        </p:txBody>
      </p:sp>
      <p:sp>
        <p:nvSpPr>
          <p:cNvPr id="66" name="Text 63"/>
          <p:cNvSpPr/>
          <p:nvPr/>
        </p:nvSpPr>
        <p:spPr>
          <a:xfrm>
            <a:off x="5584961" y="2545296"/>
            <a:ext cx="64294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834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834" dirty="0"/>
          </a:p>
        </p:txBody>
      </p:sp>
      <p:sp>
        <p:nvSpPr>
          <p:cNvPr id="67" name="Text 64"/>
          <p:cNvSpPr/>
          <p:nvPr/>
        </p:nvSpPr>
        <p:spPr>
          <a:xfrm>
            <a:off x="5692118" y="2547082"/>
            <a:ext cx="1017398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62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Expand to Dubai, Sharjah</a:t>
            </a:r>
            <a:endParaRPr lang="en-US" sz="621" dirty="0"/>
          </a:p>
        </p:txBody>
      </p:sp>
      <p:sp>
        <p:nvSpPr>
          <p:cNvPr id="68" name="Text 65"/>
          <p:cNvSpPr/>
          <p:nvPr/>
        </p:nvSpPr>
        <p:spPr>
          <a:xfrm>
            <a:off x="5584961" y="2722438"/>
            <a:ext cx="64294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834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834" dirty="0"/>
          </a:p>
        </p:txBody>
      </p:sp>
      <p:sp>
        <p:nvSpPr>
          <p:cNvPr id="69" name="Text 66"/>
          <p:cNvSpPr/>
          <p:nvPr/>
        </p:nvSpPr>
        <p:spPr>
          <a:xfrm>
            <a:off x="5692118" y="2724224"/>
            <a:ext cx="1231376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62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International pilot (KSA, Qatar)</a:t>
            </a:r>
            <a:endParaRPr lang="en-US" sz="621" dirty="0"/>
          </a:p>
        </p:txBody>
      </p:sp>
      <p:sp>
        <p:nvSpPr>
          <p:cNvPr id="70" name="Text 67"/>
          <p:cNvSpPr/>
          <p:nvPr/>
        </p:nvSpPr>
        <p:spPr>
          <a:xfrm>
            <a:off x="5584961" y="2899581"/>
            <a:ext cx="64294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834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834" dirty="0"/>
          </a:p>
        </p:txBody>
      </p:sp>
      <p:sp>
        <p:nvSpPr>
          <p:cNvPr id="71" name="Text 68"/>
          <p:cNvSpPr/>
          <p:nvPr/>
        </p:nvSpPr>
        <p:spPr>
          <a:xfrm>
            <a:off x="5692118" y="2901367"/>
            <a:ext cx="939905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62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Regional market leader</a:t>
            </a:r>
            <a:endParaRPr lang="en-US" sz="621" dirty="0"/>
          </a:p>
        </p:txBody>
      </p:sp>
      <p:sp>
        <p:nvSpPr>
          <p:cNvPr id="72" name="Text 69"/>
          <p:cNvSpPr/>
          <p:nvPr/>
        </p:nvSpPr>
        <p:spPr>
          <a:xfrm>
            <a:off x="5584961" y="3076724"/>
            <a:ext cx="64294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834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834" dirty="0"/>
          </a:p>
        </p:txBody>
      </p:sp>
      <p:sp>
        <p:nvSpPr>
          <p:cNvPr id="73" name="Text 70"/>
          <p:cNvSpPr/>
          <p:nvPr/>
        </p:nvSpPr>
        <p:spPr>
          <a:xfrm>
            <a:off x="5692118" y="3078510"/>
            <a:ext cx="796221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62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80%+ retention rate</a:t>
            </a:r>
            <a:endParaRPr lang="en-US" sz="621" dirty="0"/>
          </a:p>
        </p:txBody>
      </p:sp>
      <p:sp>
        <p:nvSpPr>
          <p:cNvPr id="74" name="Shape 71"/>
          <p:cNvSpPr/>
          <p:nvPr/>
        </p:nvSpPr>
        <p:spPr>
          <a:xfrm>
            <a:off x="5584961" y="3459584"/>
            <a:ext cx="1340179" cy="232172"/>
          </a:xfrm>
          <a:prstGeom prst="rect">
            <a:avLst/>
          </a:prstGeom>
          <a:solidFill>
            <a:srgbClr val="7209B7">
              <a:alpha val="15000"/>
            </a:srgbClr>
          </a:solidFill>
          <a:ln/>
        </p:spPr>
        <p:txBody>
          <a:bodyPr/>
          <a:lstStyle/>
          <a:p>
            <a:endParaRPr/>
          </a:p>
        </p:txBody>
      </p:sp>
      <p:sp>
        <p:nvSpPr>
          <p:cNvPr id="75" name="Text 72"/>
          <p:cNvSpPr/>
          <p:nvPr/>
        </p:nvSpPr>
        <p:spPr>
          <a:xfrm>
            <a:off x="5584961" y="3459584"/>
            <a:ext cx="1340179" cy="232172"/>
          </a:xfrm>
          <a:prstGeom prst="rect">
            <a:avLst/>
          </a:prstGeom>
          <a:noFill/>
          <a:ln/>
        </p:spPr>
        <p:txBody>
          <a:bodyPr wrap="square" lIns="85090" tIns="68072" rIns="85090" bIns="68072" rtlCol="0" anchor="t">
            <a:spAutoFit/>
          </a:bodyPr>
          <a:lstStyle/>
          <a:p>
            <a:pPr marL="0" indent="0" algn="ctr">
              <a:lnSpc>
                <a:spcPts val="900"/>
              </a:lnSpc>
              <a:buNone/>
            </a:pPr>
            <a:r>
              <a:rPr lang="en-US" sz="534" b="1" kern="0" spc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Expanding</a:t>
            </a:r>
            <a:endParaRPr lang="en-US" sz="534" dirty="0"/>
          </a:p>
        </p:txBody>
      </p:sp>
      <p:sp>
        <p:nvSpPr>
          <p:cNvPr id="76" name="Shape 73"/>
          <p:cNvSpPr/>
          <p:nvPr/>
        </p:nvSpPr>
        <p:spPr>
          <a:xfrm>
            <a:off x="7160884" y="914400"/>
            <a:ext cx="1554491" cy="2920231"/>
          </a:xfrm>
          <a:prstGeom prst="rect">
            <a:avLst/>
          </a:prstGeom>
          <a:solidFill>
            <a:srgbClr val="7209B7">
              <a:alpha val="5000"/>
            </a:srgbClr>
          </a:solidFill>
          <a:ln w="298">
            <a:solidFill>
              <a:srgbClr val="7209B7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77" name="Text 74"/>
          <p:cNvSpPr/>
          <p:nvPr/>
        </p:nvSpPr>
        <p:spPr>
          <a:xfrm>
            <a:off x="7268040" y="1057275"/>
            <a:ext cx="1340179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784" b="1" kern="0" spc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Year 5</a:t>
            </a:r>
            <a:endParaRPr lang="en-US" sz="784" dirty="0"/>
          </a:p>
        </p:txBody>
      </p:sp>
      <p:sp>
        <p:nvSpPr>
          <p:cNvPr id="78" name="Text 75"/>
          <p:cNvSpPr/>
          <p:nvPr/>
        </p:nvSpPr>
        <p:spPr>
          <a:xfrm>
            <a:off x="7268040" y="1285875"/>
            <a:ext cx="1340179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000"/>
              </a:lnSpc>
              <a:buNone/>
            </a:pPr>
            <a:r>
              <a:rPr lang="en-US" sz="58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Scale</a:t>
            </a:r>
            <a:endParaRPr lang="en-US" sz="584" dirty="0"/>
          </a:p>
        </p:txBody>
      </p:sp>
      <p:sp>
        <p:nvSpPr>
          <p:cNvPr id="79" name="Text 76"/>
          <p:cNvSpPr/>
          <p:nvPr/>
        </p:nvSpPr>
        <p:spPr>
          <a:xfrm>
            <a:off x="7268040" y="1628775"/>
            <a:ext cx="1340179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1808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15,000</a:t>
            </a:r>
            <a:endParaRPr lang="en-US" sz="1808" dirty="0"/>
          </a:p>
        </p:txBody>
      </p:sp>
      <p:sp>
        <p:nvSpPr>
          <p:cNvPr id="80" name="Text 77"/>
          <p:cNvSpPr/>
          <p:nvPr/>
        </p:nvSpPr>
        <p:spPr>
          <a:xfrm>
            <a:off x="7268040" y="1921669"/>
            <a:ext cx="1340179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000"/>
              </a:lnSpc>
              <a:buNone/>
            </a:pPr>
            <a:r>
              <a:rPr lang="en-US" sz="58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Members</a:t>
            </a:r>
            <a:endParaRPr lang="en-US" sz="584" dirty="0"/>
          </a:p>
        </p:txBody>
      </p:sp>
      <p:sp>
        <p:nvSpPr>
          <p:cNvPr id="81" name="Text 78"/>
          <p:cNvSpPr/>
          <p:nvPr/>
        </p:nvSpPr>
        <p:spPr>
          <a:xfrm>
            <a:off x="7268040" y="2157413"/>
            <a:ext cx="1340179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34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Key Milestones</a:t>
            </a:r>
            <a:endParaRPr lang="en-US" sz="634" dirty="0"/>
          </a:p>
        </p:txBody>
      </p:sp>
      <p:sp>
        <p:nvSpPr>
          <p:cNvPr id="82" name="Text 79"/>
          <p:cNvSpPr/>
          <p:nvPr/>
        </p:nvSpPr>
        <p:spPr>
          <a:xfrm>
            <a:off x="7268040" y="2368153"/>
            <a:ext cx="64294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834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834" dirty="0"/>
          </a:p>
        </p:txBody>
      </p:sp>
      <p:sp>
        <p:nvSpPr>
          <p:cNvPr id="83" name="Text 80"/>
          <p:cNvSpPr/>
          <p:nvPr/>
        </p:nvSpPr>
        <p:spPr>
          <a:xfrm>
            <a:off x="7375196" y="2369939"/>
            <a:ext cx="1188681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62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Reach 15,000 Thiqa members</a:t>
            </a:r>
            <a:endParaRPr lang="en-US" sz="621" dirty="0"/>
          </a:p>
        </p:txBody>
      </p:sp>
      <p:sp>
        <p:nvSpPr>
          <p:cNvPr id="84" name="Text 81"/>
          <p:cNvSpPr/>
          <p:nvPr/>
        </p:nvSpPr>
        <p:spPr>
          <a:xfrm>
            <a:off x="7268040" y="2545296"/>
            <a:ext cx="64294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834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834" dirty="0"/>
          </a:p>
        </p:txBody>
      </p:sp>
      <p:sp>
        <p:nvSpPr>
          <p:cNvPr id="85" name="Text 82"/>
          <p:cNvSpPr/>
          <p:nvPr/>
        </p:nvSpPr>
        <p:spPr>
          <a:xfrm>
            <a:off x="7375196" y="2547082"/>
            <a:ext cx="1124973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62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Presence in 3 GCC countries</a:t>
            </a:r>
            <a:endParaRPr lang="en-US" sz="621" dirty="0"/>
          </a:p>
        </p:txBody>
      </p:sp>
      <p:sp>
        <p:nvSpPr>
          <p:cNvPr id="86" name="Text 83"/>
          <p:cNvSpPr/>
          <p:nvPr/>
        </p:nvSpPr>
        <p:spPr>
          <a:xfrm>
            <a:off x="7268040" y="2722438"/>
            <a:ext cx="64294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834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834" dirty="0"/>
          </a:p>
        </p:txBody>
      </p:sp>
      <p:sp>
        <p:nvSpPr>
          <p:cNvPr id="87" name="Text 84"/>
          <p:cNvSpPr/>
          <p:nvPr/>
        </p:nvSpPr>
        <p:spPr>
          <a:xfrm>
            <a:off x="7375196" y="2724224"/>
            <a:ext cx="1142721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62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AED 284M revenue (optimal)</a:t>
            </a:r>
            <a:endParaRPr lang="en-US" sz="621" dirty="0"/>
          </a:p>
        </p:txBody>
      </p:sp>
      <p:sp>
        <p:nvSpPr>
          <p:cNvPr id="88" name="Text 85"/>
          <p:cNvSpPr/>
          <p:nvPr/>
        </p:nvSpPr>
        <p:spPr>
          <a:xfrm>
            <a:off x="7268040" y="2899581"/>
            <a:ext cx="64294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834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834" dirty="0"/>
          </a:p>
        </p:txBody>
      </p:sp>
      <p:sp>
        <p:nvSpPr>
          <p:cNvPr id="89" name="Text 86"/>
          <p:cNvSpPr/>
          <p:nvPr/>
        </p:nvSpPr>
        <p:spPr>
          <a:xfrm>
            <a:off x="7375196" y="2901367"/>
            <a:ext cx="997697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62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Prepare Series B funding</a:t>
            </a:r>
            <a:endParaRPr lang="en-US" sz="621" dirty="0"/>
          </a:p>
        </p:txBody>
      </p:sp>
      <p:sp>
        <p:nvSpPr>
          <p:cNvPr id="90" name="Text 87"/>
          <p:cNvSpPr/>
          <p:nvPr/>
        </p:nvSpPr>
        <p:spPr>
          <a:xfrm>
            <a:off x="7268040" y="3076724"/>
            <a:ext cx="64294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834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834" dirty="0"/>
          </a:p>
        </p:txBody>
      </p:sp>
      <p:sp>
        <p:nvSpPr>
          <p:cNvPr id="91" name="Text 88"/>
          <p:cNvSpPr/>
          <p:nvPr/>
        </p:nvSpPr>
        <p:spPr>
          <a:xfrm>
            <a:off x="7375196" y="3078510"/>
            <a:ext cx="906642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62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Regional health leader</a:t>
            </a:r>
            <a:endParaRPr lang="en-US" sz="621" dirty="0"/>
          </a:p>
        </p:txBody>
      </p:sp>
      <p:sp>
        <p:nvSpPr>
          <p:cNvPr id="92" name="Shape 89"/>
          <p:cNvSpPr/>
          <p:nvPr/>
        </p:nvSpPr>
        <p:spPr>
          <a:xfrm>
            <a:off x="7268040" y="3459584"/>
            <a:ext cx="1340179" cy="232172"/>
          </a:xfrm>
          <a:prstGeom prst="rect">
            <a:avLst/>
          </a:prstGeom>
          <a:solidFill>
            <a:srgbClr val="7209B7">
              <a:alpha val="15000"/>
            </a:srgbClr>
          </a:solidFill>
          <a:ln/>
        </p:spPr>
        <p:txBody>
          <a:bodyPr/>
          <a:lstStyle/>
          <a:p>
            <a:endParaRPr/>
          </a:p>
        </p:txBody>
      </p:sp>
      <p:sp>
        <p:nvSpPr>
          <p:cNvPr id="93" name="Text 90"/>
          <p:cNvSpPr/>
          <p:nvPr/>
        </p:nvSpPr>
        <p:spPr>
          <a:xfrm>
            <a:off x="7268040" y="3459584"/>
            <a:ext cx="1340179" cy="232172"/>
          </a:xfrm>
          <a:prstGeom prst="rect">
            <a:avLst/>
          </a:prstGeom>
          <a:noFill/>
          <a:ln/>
        </p:spPr>
        <p:txBody>
          <a:bodyPr wrap="square" lIns="85090" tIns="68072" rIns="85090" bIns="68072" rtlCol="0" anchor="t">
            <a:spAutoFit/>
          </a:bodyPr>
          <a:lstStyle/>
          <a:p>
            <a:pPr marL="0" indent="0" algn="ctr">
              <a:lnSpc>
                <a:spcPts val="900"/>
              </a:lnSpc>
              <a:buNone/>
            </a:pPr>
            <a:r>
              <a:rPr lang="en-US" sz="534" b="1" kern="0" spc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Market Leader</a:t>
            </a:r>
            <a:endParaRPr lang="en-US" sz="534" dirty="0"/>
          </a:p>
        </p:txBody>
      </p:sp>
      <p:sp>
        <p:nvSpPr>
          <p:cNvPr id="94" name="Shape 91"/>
          <p:cNvSpPr/>
          <p:nvPr/>
        </p:nvSpPr>
        <p:spPr>
          <a:xfrm>
            <a:off x="428625" y="4048944"/>
            <a:ext cx="8286750" cy="1060847"/>
          </a:xfrm>
          <a:prstGeom prst="rect">
            <a:avLst/>
          </a:prstGeom>
          <a:solidFill>
            <a:srgbClr val="7209B7">
              <a:alpha val="10000"/>
            </a:srgbClr>
          </a:solidFill>
          <a:ln/>
        </p:spPr>
        <p:txBody>
          <a:bodyPr/>
          <a:lstStyle/>
          <a:p>
            <a:endParaRPr/>
          </a:p>
        </p:txBody>
      </p:sp>
      <p:sp>
        <p:nvSpPr>
          <p:cNvPr id="95" name="Shape 92"/>
          <p:cNvSpPr/>
          <p:nvPr/>
        </p:nvSpPr>
        <p:spPr>
          <a:xfrm>
            <a:off x="428625" y="4048944"/>
            <a:ext cx="35719" cy="1060847"/>
          </a:xfrm>
          <a:prstGeom prst="rect">
            <a:avLst/>
          </a:prstGeom>
          <a:solidFill>
            <a:srgbClr val="00B4D8"/>
          </a:solidFill>
          <a:ln/>
        </p:spPr>
        <p:txBody>
          <a:bodyPr/>
          <a:lstStyle/>
          <a:p>
            <a:endParaRPr/>
          </a:p>
        </p:txBody>
      </p:sp>
      <p:sp>
        <p:nvSpPr>
          <p:cNvPr id="96" name="Text 93"/>
          <p:cNvSpPr/>
          <p:nvPr/>
        </p:nvSpPr>
        <p:spPr>
          <a:xfrm>
            <a:off x="642938" y="4191819"/>
            <a:ext cx="7858125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885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Key Success Metrics</a:t>
            </a:r>
            <a:endParaRPr lang="en-US" sz="885" dirty="0"/>
          </a:p>
        </p:txBody>
      </p:sp>
      <p:sp>
        <p:nvSpPr>
          <p:cNvPr id="97" name="Text 94"/>
          <p:cNvSpPr/>
          <p:nvPr/>
        </p:nvSpPr>
        <p:spPr>
          <a:xfrm>
            <a:off x="642938" y="4491856"/>
            <a:ext cx="1830586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397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30%+</a:t>
            </a:r>
            <a:endParaRPr lang="en-US" sz="1397" dirty="0"/>
          </a:p>
        </p:txBody>
      </p:sp>
      <p:sp>
        <p:nvSpPr>
          <p:cNvPr id="98" name="Text 95"/>
          <p:cNvSpPr/>
          <p:nvPr/>
        </p:nvSpPr>
        <p:spPr>
          <a:xfrm>
            <a:off x="642938" y="4827612"/>
            <a:ext cx="1830586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100"/>
              </a:lnSpc>
              <a:buNone/>
            </a:pPr>
            <a:r>
              <a:rPr lang="en-US" sz="63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Engagement Rate</a:t>
            </a:r>
            <a:endParaRPr lang="en-US" sz="634" dirty="0"/>
          </a:p>
        </p:txBody>
      </p:sp>
      <p:sp>
        <p:nvSpPr>
          <p:cNvPr id="99" name="Text 96"/>
          <p:cNvSpPr/>
          <p:nvPr/>
        </p:nvSpPr>
        <p:spPr>
          <a:xfrm>
            <a:off x="2652117" y="4491856"/>
            <a:ext cx="1830586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397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15%+</a:t>
            </a:r>
            <a:endParaRPr lang="en-US" sz="1397" dirty="0"/>
          </a:p>
        </p:txBody>
      </p:sp>
      <p:sp>
        <p:nvSpPr>
          <p:cNvPr id="100" name="Text 97"/>
          <p:cNvSpPr/>
          <p:nvPr/>
        </p:nvSpPr>
        <p:spPr>
          <a:xfrm>
            <a:off x="2652117" y="4827612"/>
            <a:ext cx="1830586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100"/>
              </a:lnSpc>
              <a:buNone/>
            </a:pPr>
            <a:r>
              <a:rPr lang="en-US" sz="63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Biomarker Improvement</a:t>
            </a:r>
            <a:endParaRPr lang="en-US" sz="634" dirty="0"/>
          </a:p>
        </p:txBody>
      </p:sp>
      <p:sp>
        <p:nvSpPr>
          <p:cNvPr id="101" name="Text 98"/>
          <p:cNvSpPr/>
          <p:nvPr/>
        </p:nvSpPr>
        <p:spPr>
          <a:xfrm>
            <a:off x="4661297" y="4491856"/>
            <a:ext cx="1830586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397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80%+</a:t>
            </a:r>
            <a:endParaRPr lang="en-US" sz="1397" dirty="0"/>
          </a:p>
        </p:txBody>
      </p:sp>
      <p:sp>
        <p:nvSpPr>
          <p:cNvPr id="102" name="Text 99"/>
          <p:cNvSpPr/>
          <p:nvPr/>
        </p:nvSpPr>
        <p:spPr>
          <a:xfrm>
            <a:off x="4661297" y="4827612"/>
            <a:ext cx="1830586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100"/>
              </a:lnSpc>
              <a:buNone/>
            </a:pPr>
            <a:r>
              <a:rPr lang="en-US" sz="63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Annual Retention</a:t>
            </a:r>
            <a:endParaRPr lang="en-US" sz="634" dirty="0"/>
          </a:p>
        </p:txBody>
      </p:sp>
      <p:sp>
        <p:nvSpPr>
          <p:cNvPr id="103" name="Text 100"/>
          <p:cNvSpPr/>
          <p:nvPr/>
        </p:nvSpPr>
        <p:spPr>
          <a:xfrm>
            <a:off x="6670477" y="4491856"/>
            <a:ext cx="1830586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397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50+</a:t>
            </a:r>
            <a:endParaRPr lang="en-US" sz="1397" dirty="0"/>
          </a:p>
        </p:txBody>
      </p:sp>
      <p:sp>
        <p:nvSpPr>
          <p:cNvPr id="104" name="Text 101"/>
          <p:cNvSpPr/>
          <p:nvPr/>
        </p:nvSpPr>
        <p:spPr>
          <a:xfrm>
            <a:off x="6670477" y="4827612"/>
            <a:ext cx="1830586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100"/>
              </a:lnSpc>
              <a:buNone/>
            </a:pPr>
            <a:r>
              <a:rPr lang="en-US" sz="63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NPS Score</a:t>
            </a:r>
            <a:endParaRPr lang="en-US" sz="634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83214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428625"/>
            <a:ext cx="80010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602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UAE Nationals Live 16 Years in Poor Health</a:t>
            </a:r>
            <a:endParaRPr lang="en-US" sz="1602" dirty="0"/>
          </a:p>
        </p:txBody>
      </p:sp>
      <p:sp>
        <p:nvSpPr>
          <p:cNvPr id="4" name="Shape 1"/>
          <p:cNvSpPr/>
          <p:nvPr/>
        </p:nvSpPr>
        <p:spPr>
          <a:xfrm>
            <a:off x="414994" y="1143000"/>
            <a:ext cx="2980869" cy="2093119"/>
          </a:xfrm>
          <a:prstGeom prst="rect">
            <a:avLst/>
          </a:prstGeom>
          <a:solidFill>
            <a:srgbClr val="00B4D8">
              <a:alpha val="2000"/>
            </a:srgbClr>
          </a:solidFill>
          <a:ln w="198">
            <a:solidFill>
              <a:srgbClr val="00B4D8"/>
            </a:solidFill>
            <a:prstDash val="solid"/>
          </a:ln>
        </p:spPr>
        <p:txBody>
          <a:bodyPr/>
          <a:lstStyle/>
          <a:p>
            <a:endParaRPr dirty="0"/>
          </a:p>
        </p:txBody>
      </p:sp>
      <p:sp>
        <p:nvSpPr>
          <p:cNvPr id="5" name="Text 2"/>
          <p:cNvSpPr/>
          <p:nvPr/>
        </p:nvSpPr>
        <p:spPr>
          <a:xfrm>
            <a:off x="1805678" y="1428750"/>
            <a:ext cx="512513" cy="17408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885" b="1" kern="0" spc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Lifespan </a:t>
            </a:r>
            <a:endParaRPr lang="en-US" sz="885" dirty="0"/>
          </a:p>
        </p:txBody>
      </p:sp>
      <p:sp>
        <p:nvSpPr>
          <p:cNvPr id="6" name="Text 3"/>
          <p:cNvSpPr/>
          <p:nvPr/>
        </p:nvSpPr>
        <p:spPr>
          <a:xfrm>
            <a:off x="857250" y="1764506"/>
            <a:ext cx="2409369" cy="5143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4100"/>
              </a:lnSpc>
              <a:buNone/>
            </a:pPr>
            <a:r>
              <a:rPr lang="en-US" sz="3731" b="1" dirty="0">
                <a:solidFill>
                  <a:srgbClr val="00B4D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83.3</a:t>
            </a:r>
            <a:endParaRPr lang="en-US" sz="3731" dirty="0"/>
          </a:p>
        </p:txBody>
      </p:sp>
      <p:sp>
        <p:nvSpPr>
          <p:cNvPr id="7" name="Text 4"/>
          <p:cNvSpPr/>
          <p:nvPr/>
        </p:nvSpPr>
        <p:spPr>
          <a:xfrm>
            <a:off x="1585497" y="2457450"/>
            <a:ext cx="952890" cy="16107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784" b="1" kern="0" spc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Top 20 World-wide </a:t>
            </a:r>
            <a:endParaRPr lang="en-US" sz="784" dirty="0"/>
          </a:p>
        </p:txBody>
      </p:sp>
      <p:sp>
        <p:nvSpPr>
          <p:cNvPr id="8" name="Text 5"/>
          <p:cNvSpPr/>
          <p:nvPr/>
        </p:nvSpPr>
        <p:spPr>
          <a:xfrm>
            <a:off x="857250" y="2771775"/>
            <a:ext cx="2409369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727" dirty="0">
                <a:solidFill>
                  <a:srgbClr val="2C3E50">
                    <a:alpha val="70000"/>
                  </a:srgbClr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Worldometers 2025</a:t>
            </a:r>
            <a:endParaRPr lang="en-US" sz="727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0522" y="1512689"/>
            <a:ext cx="342900" cy="342900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3980994" y="2082403"/>
            <a:ext cx="1181984" cy="6000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4700"/>
              </a:lnSpc>
              <a:buNone/>
            </a:pPr>
            <a:r>
              <a:rPr lang="en-US" sz="2862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16</a:t>
            </a:r>
            <a:endParaRPr lang="en-US" sz="2862" dirty="0"/>
          </a:p>
        </p:txBody>
      </p:sp>
      <p:sp>
        <p:nvSpPr>
          <p:cNvPr id="11" name="Text 7"/>
          <p:cNvSpPr/>
          <p:nvPr/>
        </p:nvSpPr>
        <p:spPr>
          <a:xfrm>
            <a:off x="4012538" y="2753916"/>
            <a:ext cx="1118897" cy="34060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Years of Suffering</a:t>
            </a:r>
          </a:p>
          <a:p>
            <a:pPr marL="0" indent="0" algn="ctr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Bottom 10 World-wide</a:t>
            </a:r>
            <a:endParaRPr lang="en-US" sz="784" dirty="0"/>
          </a:p>
        </p:txBody>
      </p:sp>
      <p:sp>
        <p:nvSpPr>
          <p:cNvPr id="12" name="Shape 8"/>
          <p:cNvSpPr/>
          <p:nvPr/>
        </p:nvSpPr>
        <p:spPr>
          <a:xfrm>
            <a:off x="5591603" y="1128713"/>
            <a:ext cx="2980897" cy="2093119"/>
          </a:xfrm>
          <a:prstGeom prst="rect">
            <a:avLst/>
          </a:prstGeom>
          <a:solidFill>
            <a:srgbClr val="7209B7">
              <a:alpha val="2000"/>
            </a:srgbClr>
          </a:solidFill>
          <a:ln w="198">
            <a:solidFill>
              <a:srgbClr val="7209B7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13" name="Text 9"/>
          <p:cNvSpPr/>
          <p:nvPr/>
        </p:nvSpPr>
        <p:spPr>
          <a:xfrm>
            <a:off x="5877353" y="1414463"/>
            <a:ext cx="2409397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885" b="1" kern="0" spc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Healthspan</a:t>
            </a:r>
            <a:endParaRPr lang="en-US" sz="885" dirty="0"/>
          </a:p>
        </p:txBody>
      </p:sp>
      <p:sp>
        <p:nvSpPr>
          <p:cNvPr id="14" name="Text 10"/>
          <p:cNvSpPr/>
          <p:nvPr/>
        </p:nvSpPr>
        <p:spPr>
          <a:xfrm>
            <a:off x="5877353" y="1750219"/>
            <a:ext cx="2409397" cy="5143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4100"/>
              </a:lnSpc>
              <a:buNone/>
            </a:pPr>
            <a:r>
              <a:rPr lang="en-US" sz="3731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67.3</a:t>
            </a:r>
            <a:endParaRPr lang="en-US" sz="3731" dirty="0"/>
          </a:p>
        </p:txBody>
      </p:sp>
      <p:sp>
        <p:nvSpPr>
          <p:cNvPr id="15" name="Text 11"/>
          <p:cNvSpPr/>
          <p:nvPr/>
        </p:nvSpPr>
        <p:spPr>
          <a:xfrm>
            <a:off x="6618503" y="2443163"/>
            <a:ext cx="927113" cy="16107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784" b="1" kern="0" spc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Top 20 World-wide</a:t>
            </a:r>
            <a:endParaRPr lang="en-US" sz="784" dirty="0"/>
          </a:p>
        </p:txBody>
      </p:sp>
      <p:sp>
        <p:nvSpPr>
          <p:cNvPr id="16" name="Text 12"/>
          <p:cNvSpPr/>
          <p:nvPr/>
        </p:nvSpPr>
        <p:spPr>
          <a:xfrm>
            <a:off x="5877353" y="2757488"/>
            <a:ext cx="2409397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727" dirty="0">
                <a:solidFill>
                  <a:srgbClr val="2C3E50">
                    <a:alpha val="70000"/>
                  </a:srgbClr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WHO 2025</a:t>
            </a:r>
            <a:endParaRPr lang="en-US" sz="727" dirty="0"/>
          </a:p>
        </p:txBody>
      </p:sp>
      <p:sp>
        <p:nvSpPr>
          <p:cNvPr id="17" name="Shape 13"/>
          <p:cNvSpPr/>
          <p:nvPr/>
        </p:nvSpPr>
        <p:spPr>
          <a:xfrm>
            <a:off x="571500" y="3621881"/>
            <a:ext cx="2524116" cy="988684"/>
          </a:xfrm>
          <a:prstGeom prst="rect">
            <a:avLst/>
          </a:prstGeom>
          <a:solidFill>
            <a:srgbClr val="FFFFFF">
              <a:alpha val="70000"/>
            </a:srgbClr>
          </a:solidFill>
          <a:ln w="99">
            <a:solidFill>
              <a:srgbClr val="00B4D8">
                <a:alpha val="30000"/>
              </a:srgbClr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18" name="Text 14"/>
          <p:cNvSpPr/>
          <p:nvPr/>
        </p:nvSpPr>
        <p:spPr>
          <a:xfrm>
            <a:off x="750094" y="3800475"/>
            <a:ext cx="2166928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1808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1M+</a:t>
            </a:r>
            <a:endParaRPr lang="en-US" sz="1808" dirty="0"/>
          </a:p>
        </p:txBody>
      </p:sp>
      <p:sp>
        <p:nvSpPr>
          <p:cNvPr id="19" name="Text 15"/>
          <p:cNvSpPr/>
          <p:nvPr/>
        </p:nvSpPr>
        <p:spPr>
          <a:xfrm>
            <a:off x="750094" y="4257675"/>
            <a:ext cx="2166928" cy="16000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300"/>
              </a:lnSpc>
              <a:buNone/>
            </a:pPr>
            <a:r>
              <a:rPr lang="en-US" sz="834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Thiqa Members at Risk</a:t>
            </a:r>
            <a:endParaRPr lang="en-US" sz="834" dirty="0"/>
          </a:p>
        </p:txBody>
      </p:sp>
      <p:sp>
        <p:nvSpPr>
          <p:cNvPr id="20" name="Shape 16"/>
          <p:cNvSpPr/>
          <p:nvPr/>
        </p:nvSpPr>
        <p:spPr>
          <a:xfrm>
            <a:off x="3309928" y="3621881"/>
            <a:ext cx="2524116" cy="988684"/>
          </a:xfrm>
          <a:prstGeom prst="rect">
            <a:avLst/>
          </a:prstGeom>
          <a:solidFill>
            <a:srgbClr val="FFFFFF">
              <a:alpha val="70000"/>
            </a:srgbClr>
          </a:solidFill>
          <a:ln w="99">
            <a:solidFill>
              <a:srgbClr val="00B4D8">
                <a:alpha val="30000"/>
              </a:srgbClr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21" name="Text 17"/>
          <p:cNvSpPr/>
          <p:nvPr/>
        </p:nvSpPr>
        <p:spPr>
          <a:xfrm>
            <a:off x="3488522" y="3800475"/>
            <a:ext cx="2166928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1808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$5.2B</a:t>
            </a:r>
            <a:endParaRPr lang="en-US" sz="1808" dirty="0"/>
          </a:p>
        </p:txBody>
      </p:sp>
      <p:sp>
        <p:nvSpPr>
          <p:cNvPr id="22" name="Text 18"/>
          <p:cNvSpPr/>
          <p:nvPr/>
        </p:nvSpPr>
        <p:spPr>
          <a:xfrm>
            <a:off x="3488522" y="4257675"/>
            <a:ext cx="2166928" cy="16000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300"/>
              </a:lnSpc>
              <a:buNone/>
            </a:pPr>
            <a:r>
              <a:rPr lang="en-US" sz="834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Annual Healthcare Costs</a:t>
            </a:r>
            <a:endParaRPr lang="en-US" sz="834" dirty="0"/>
          </a:p>
        </p:txBody>
      </p:sp>
      <p:sp>
        <p:nvSpPr>
          <p:cNvPr id="23" name="Shape 19"/>
          <p:cNvSpPr/>
          <p:nvPr/>
        </p:nvSpPr>
        <p:spPr>
          <a:xfrm>
            <a:off x="6048356" y="3621881"/>
            <a:ext cx="2524144" cy="988684"/>
          </a:xfrm>
          <a:prstGeom prst="rect">
            <a:avLst/>
          </a:prstGeom>
          <a:solidFill>
            <a:srgbClr val="FFFFFF">
              <a:alpha val="70000"/>
            </a:srgbClr>
          </a:solidFill>
          <a:ln w="99">
            <a:solidFill>
              <a:srgbClr val="00B4D8">
                <a:alpha val="30000"/>
              </a:srgbClr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24" name="Text 20"/>
          <p:cNvSpPr/>
          <p:nvPr/>
        </p:nvSpPr>
        <p:spPr>
          <a:xfrm>
            <a:off x="6226950" y="3800475"/>
            <a:ext cx="2166956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1808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80%</a:t>
            </a:r>
            <a:endParaRPr lang="en-US" sz="1808" dirty="0"/>
          </a:p>
        </p:txBody>
      </p:sp>
      <p:sp>
        <p:nvSpPr>
          <p:cNvPr id="25" name="Text 21"/>
          <p:cNvSpPr/>
          <p:nvPr/>
        </p:nvSpPr>
        <p:spPr>
          <a:xfrm>
            <a:off x="6226950" y="4257675"/>
            <a:ext cx="2166956" cy="16000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300"/>
              </a:lnSpc>
              <a:buNone/>
            </a:pPr>
            <a:r>
              <a:rPr lang="en-US" sz="834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Chronic Disease is Preventable</a:t>
            </a:r>
            <a:endParaRPr lang="en-US" sz="834" dirty="0"/>
          </a:p>
        </p:txBody>
      </p:sp>
      <p:sp>
        <p:nvSpPr>
          <p:cNvPr id="26" name="Shape 22"/>
          <p:cNvSpPr/>
          <p:nvPr/>
        </p:nvSpPr>
        <p:spPr>
          <a:xfrm>
            <a:off x="573164" y="4904184"/>
            <a:ext cx="8001000" cy="478631"/>
          </a:xfrm>
          <a:prstGeom prst="rect">
            <a:avLst/>
          </a:prstGeom>
          <a:solidFill>
            <a:srgbClr val="00B4D8">
              <a:alpha val="10000"/>
            </a:srgbClr>
          </a:solidFill>
          <a:ln/>
        </p:spPr>
        <p:txBody>
          <a:bodyPr/>
          <a:lstStyle/>
          <a:p>
            <a:endParaRPr/>
          </a:p>
        </p:txBody>
      </p:sp>
      <p:sp>
        <p:nvSpPr>
          <p:cNvPr id="27" name="Shape 23"/>
          <p:cNvSpPr/>
          <p:nvPr/>
        </p:nvSpPr>
        <p:spPr>
          <a:xfrm>
            <a:off x="571500" y="4882028"/>
            <a:ext cx="28575" cy="478631"/>
          </a:xfrm>
          <a:prstGeom prst="rect">
            <a:avLst/>
          </a:prstGeom>
          <a:solidFill>
            <a:srgbClr val="7209B7"/>
          </a:solidFill>
          <a:ln/>
        </p:spPr>
        <p:txBody>
          <a:bodyPr/>
          <a:lstStyle/>
          <a:p>
            <a:endParaRPr/>
          </a:p>
        </p:txBody>
      </p:sp>
      <p:pic>
        <p:nvPicPr>
          <p:cNvPr id="2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5813" y="5057049"/>
            <a:ext cx="128588" cy="128588"/>
          </a:xfrm>
          <a:prstGeom prst="rect">
            <a:avLst/>
          </a:prstGeom>
        </p:spPr>
      </p:pic>
      <p:sp>
        <p:nvSpPr>
          <p:cNvPr id="29" name="Text 24"/>
          <p:cNvSpPr/>
          <p:nvPr/>
        </p:nvSpPr>
        <p:spPr>
          <a:xfrm>
            <a:off x="985838" y="5033832"/>
            <a:ext cx="1561719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885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The healthspan gap has</a:t>
            </a:r>
            <a:endParaRPr lang="en-US" sz="885" dirty="0"/>
          </a:p>
        </p:txBody>
      </p:sp>
      <p:sp>
        <p:nvSpPr>
          <p:cNvPr id="30" name="Text 25"/>
          <p:cNvSpPr/>
          <p:nvPr/>
        </p:nvSpPr>
        <p:spPr>
          <a:xfrm>
            <a:off x="2547556" y="5033832"/>
            <a:ext cx="1535739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885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widened 45% since 2000</a:t>
            </a:r>
            <a:endParaRPr lang="en-US" sz="885" dirty="0"/>
          </a:p>
        </p:txBody>
      </p:sp>
      <p:sp>
        <p:nvSpPr>
          <p:cNvPr id="31" name="Text 26"/>
          <p:cNvSpPr/>
          <p:nvPr/>
        </p:nvSpPr>
        <p:spPr>
          <a:xfrm>
            <a:off x="4083295" y="5033832"/>
            <a:ext cx="2126717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885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and continues to grow every year</a:t>
            </a:r>
            <a:endParaRPr lang="en-US" sz="885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71639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00063" y="214313"/>
            <a:ext cx="8143875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602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$15M Investment Allocation</a:t>
            </a:r>
            <a:endParaRPr lang="en-US" sz="1602" dirty="0"/>
          </a:p>
        </p:txBody>
      </p:sp>
      <p:sp>
        <p:nvSpPr>
          <p:cNvPr id="4" name="Text 1"/>
          <p:cNvSpPr/>
          <p:nvPr/>
        </p:nvSpPr>
        <p:spPr>
          <a:xfrm>
            <a:off x="500063" y="614363"/>
            <a:ext cx="8143875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Total Investment: </a:t>
            </a:r>
            <a:r>
              <a:rPr lang="en-US" sz="885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$15M ($15M)</a:t>
            </a:r>
            <a:endParaRPr lang="en-US" sz="942" dirty="0"/>
          </a:p>
        </p:txBody>
      </p:sp>
      <p:sp>
        <p:nvSpPr>
          <p:cNvPr id="5" name="Shape 2"/>
          <p:cNvSpPr/>
          <p:nvPr/>
        </p:nvSpPr>
        <p:spPr>
          <a:xfrm>
            <a:off x="500063" y="950119"/>
            <a:ext cx="8143875" cy="731509"/>
          </a:xfrm>
          <a:prstGeom prst="rect">
            <a:avLst/>
          </a:prstGeom>
          <a:solidFill>
            <a:srgbClr val="00B4D8">
              <a:alpha val="1000"/>
            </a:srgbClr>
          </a:solidFill>
          <a:ln/>
        </p:spPr>
        <p:txBody>
          <a:bodyPr/>
          <a:lstStyle/>
          <a:p>
            <a:endParaRPr/>
          </a:p>
        </p:txBody>
      </p:sp>
      <p:sp>
        <p:nvSpPr>
          <p:cNvPr id="6" name="Shape 3"/>
          <p:cNvSpPr/>
          <p:nvPr/>
        </p:nvSpPr>
        <p:spPr>
          <a:xfrm>
            <a:off x="500063" y="950119"/>
            <a:ext cx="35719" cy="731509"/>
          </a:xfrm>
          <a:prstGeom prst="rect">
            <a:avLst/>
          </a:prstGeom>
          <a:solidFill>
            <a:srgbClr val="00B4D8"/>
          </a:solidFill>
          <a:ln/>
        </p:spPr>
        <p:txBody>
          <a:bodyPr/>
          <a:lstStyle/>
          <a:p>
            <a:endParaRPr/>
          </a:p>
        </p:txBody>
      </p:sp>
      <p:sp>
        <p:nvSpPr>
          <p:cNvPr id="7" name="Text 4"/>
          <p:cNvSpPr/>
          <p:nvPr/>
        </p:nvSpPr>
        <p:spPr>
          <a:xfrm>
            <a:off x="628650" y="1060847"/>
            <a:ext cx="1925492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885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Technology &amp; AI Development</a:t>
            </a:r>
            <a:endParaRPr lang="en-US" sz="885" dirty="0"/>
          </a:p>
        </p:txBody>
      </p:sp>
      <p:sp>
        <p:nvSpPr>
          <p:cNvPr id="8" name="Text 5"/>
          <p:cNvSpPr/>
          <p:nvPr/>
        </p:nvSpPr>
        <p:spPr>
          <a:xfrm>
            <a:off x="7250209" y="1057275"/>
            <a:ext cx="415872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397" b="1" dirty="0">
                <a:solidFill>
                  <a:srgbClr val="00B4D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30%</a:t>
            </a:r>
            <a:endParaRPr lang="en-US" sz="1397" dirty="0"/>
          </a:p>
        </p:txBody>
      </p:sp>
      <p:sp>
        <p:nvSpPr>
          <p:cNvPr id="9" name="Text 6"/>
          <p:cNvSpPr/>
          <p:nvPr/>
        </p:nvSpPr>
        <p:spPr>
          <a:xfrm>
            <a:off x="7773237" y="1050131"/>
            <a:ext cx="742113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987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AED 16.5M</a:t>
            </a:r>
            <a:endParaRPr lang="en-US" sz="987" dirty="0"/>
          </a:p>
        </p:txBody>
      </p:sp>
      <p:sp>
        <p:nvSpPr>
          <p:cNvPr id="10" name="Text 7"/>
          <p:cNvSpPr/>
          <p:nvPr/>
        </p:nvSpPr>
        <p:spPr>
          <a:xfrm>
            <a:off x="628650" y="1321594"/>
            <a:ext cx="7886700" cy="260021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000"/>
              </a:lnSpc>
              <a:buNone/>
            </a:pPr>
            <a:r>
              <a:rPr lang="en-US" sz="674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AI model development and training • Platform engineering and infrastructure • Genome database integration • Mobile app development (iOS/Android) • Cloud infrastructure and security</a:t>
            </a:r>
            <a:endParaRPr lang="en-US" sz="674" dirty="0"/>
          </a:p>
        </p:txBody>
      </p:sp>
      <p:sp>
        <p:nvSpPr>
          <p:cNvPr id="11" name="Shape 8"/>
          <p:cNvSpPr/>
          <p:nvPr/>
        </p:nvSpPr>
        <p:spPr>
          <a:xfrm>
            <a:off x="500063" y="1753065"/>
            <a:ext cx="8143875" cy="601498"/>
          </a:xfrm>
          <a:prstGeom prst="rect">
            <a:avLst/>
          </a:prstGeom>
          <a:solidFill>
            <a:srgbClr val="7209B7">
              <a:alpha val="1000"/>
            </a:srgbClr>
          </a:solidFill>
          <a:ln/>
        </p:spPr>
        <p:txBody>
          <a:bodyPr/>
          <a:lstStyle/>
          <a:p>
            <a:endParaRPr/>
          </a:p>
        </p:txBody>
      </p:sp>
      <p:sp>
        <p:nvSpPr>
          <p:cNvPr id="12" name="Shape 9"/>
          <p:cNvSpPr/>
          <p:nvPr/>
        </p:nvSpPr>
        <p:spPr>
          <a:xfrm>
            <a:off x="500063" y="1753065"/>
            <a:ext cx="35719" cy="601498"/>
          </a:xfrm>
          <a:prstGeom prst="rect">
            <a:avLst/>
          </a:prstGeom>
          <a:solidFill>
            <a:srgbClr val="7209B7"/>
          </a:solidFill>
          <a:ln/>
        </p:spPr>
        <p:txBody>
          <a:bodyPr/>
          <a:lstStyle/>
          <a:p>
            <a:endParaRPr/>
          </a:p>
        </p:txBody>
      </p:sp>
      <p:sp>
        <p:nvSpPr>
          <p:cNvPr id="13" name="Text 10"/>
          <p:cNvSpPr/>
          <p:nvPr/>
        </p:nvSpPr>
        <p:spPr>
          <a:xfrm>
            <a:off x="628650" y="1863793"/>
            <a:ext cx="2204377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885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Clinical Operations &amp; Partnerships</a:t>
            </a:r>
            <a:endParaRPr lang="en-US" sz="885" dirty="0"/>
          </a:p>
        </p:txBody>
      </p:sp>
      <p:sp>
        <p:nvSpPr>
          <p:cNvPr id="14" name="Text 11"/>
          <p:cNvSpPr/>
          <p:nvPr/>
        </p:nvSpPr>
        <p:spPr>
          <a:xfrm>
            <a:off x="7168502" y="1860221"/>
            <a:ext cx="415872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397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25%</a:t>
            </a:r>
            <a:endParaRPr lang="en-US" sz="1397" dirty="0"/>
          </a:p>
        </p:txBody>
      </p:sp>
      <p:sp>
        <p:nvSpPr>
          <p:cNvPr id="15" name="Text 12"/>
          <p:cNvSpPr/>
          <p:nvPr/>
        </p:nvSpPr>
        <p:spPr>
          <a:xfrm>
            <a:off x="7691531" y="1853078"/>
            <a:ext cx="823819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987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AED 13.75M</a:t>
            </a:r>
            <a:endParaRPr lang="en-US" sz="987" dirty="0"/>
          </a:p>
        </p:txBody>
      </p:sp>
      <p:sp>
        <p:nvSpPr>
          <p:cNvPr id="16" name="Text 13"/>
          <p:cNvSpPr/>
          <p:nvPr/>
        </p:nvSpPr>
        <p:spPr>
          <a:xfrm>
            <a:off x="628650" y="2124540"/>
            <a:ext cx="7886700" cy="13001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000"/>
              </a:lnSpc>
              <a:buNone/>
            </a:pPr>
            <a:r>
              <a:rPr lang="en-US" sz="674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Thiqa integration and partnership management • Clinical validation studies • Hospital network integration • Medical advisory board • Regulatory compliance</a:t>
            </a:r>
            <a:endParaRPr lang="en-US" sz="674" dirty="0"/>
          </a:p>
        </p:txBody>
      </p:sp>
      <p:sp>
        <p:nvSpPr>
          <p:cNvPr id="17" name="Shape 14"/>
          <p:cNvSpPr/>
          <p:nvPr/>
        </p:nvSpPr>
        <p:spPr>
          <a:xfrm>
            <a:off x="500063" y="2426001"/>
            <a:ext cx="8143875" cy="601498"/>
          </a:xfrm>
          <a:prstGeom prst="rect">
            <a:avLst/>
          </a:prstGeom>
          <a:solidFill>
            <a:srgbClr val="0A4D68">
              <a:alpha val="1000"/>
            </a:srgbClr>
          </a:solidFill>
          <a:ln/>
        </p:spPr>
        <p:txBody>
          <a:bodyPr/>
          <a:lstStyle/>
          <a:p>
            <a:endParaRPr/>
          </a:p>
        </p:txBody>
      </p:sp>
      <p:sp>
        <p:nvSpPr>
          <p:cNvPr id="18" name="Shape 15"/>
          <p:cNvSpPr/>
          <p:nvPr/>
        </p:nvSpPr>
        <p:spPr>
          <a:xfrm>
            <a:off x="500063" y="2426001"/>
            <a:ext cx="35719" cy="601498"/>
          </a:xfrm>
          <a:prstGeom prst="rect">
            <a:avLst/>
          </a:prstGeom>
          <a:solidFill>
            <a:srgbClr val="0A4D68"/>
          </a:solidFill>
          <a:ln/>
        </p:spPr>
        <p:txBody>
          <a:bodyPr/>
          <a:lstStyle/>
          <a:p>
            <a:endParaRPr/>
          </a:p>
        </p:txBody>
      </p:sp>
      <p:sp>
        <p:nvSpPr>
          <p:cNvPr id="19" name="Text 16"/>
          <p:cNvSpPr/>
          <p:nvPr/>
        </p:nvSpPr>
        <p:spPr>
          <a:xfrm>
            <a:off x="628650" y="2536729"/>
            <a:ext cx="2219167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885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Marketing &amp; Customer Acquisition</a:t>
            </a:r>
            <a:endParaRPr lang="en-US" sz="885" dirty="0"/>
          </a:p>
        </p:txBody>
      </p:sp>
      <p:sp>
        <p:nvSpPr>
          <p:cNvPr id="20" name="Text 17"/>
          <p:cNvSpPr/>
          <p:nvPr/>
        </p:nvSpPr>
        <p:spPr>
          <a:xfrm>
            <a:off x="7372657" y="2533157"/>
            <a:ext cx="415872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397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20%</a:t>
            </a:r>
            <a:endParaRPr lang="en-US" sz="1397" dirty="0"/>
          </a:p>
        </p:txBody>
      </p:sp>
      <p:sp>
        <p:nvSpPr>
          <p:cNvPr id="21" name="Text 18"/>
          <p:cNvSpPr/>
          <p:nvPr/>
        </p:nvSpPr>
        <p:spPr>
          <a:xfrm>
            <a:off x="7895685" y="2526013"/>
            <a:ext cx="619665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987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AED 11M</a:t>
            </a:r>
            <a:endParaRPr lang="en-US" sz="987" dirty="0"/>
          </a:p>
        </p:txBody>
      </p:sp>
      <p:sp>
        <p:nvSpPr>
          <p:cNvPr id="22" name="Text 19"/>
          <p:cNvSpPr/>
          <p:nvPr/>
        </p:nvSpPr>
        <p:spPr>
          <a:xfrm>
            <a:off x="628650" y="2797476"/>
            <a:ext cx="7886700" cy="13001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000"/>
              </a:lnSpc>
              <a:buNone/>
            </a:pPr>
            <a:r>
              <a:rPr lang="en-US" sz="674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Brand development and positioning • Digital marketing campaigns • Community engagement programs • Sales team and partnerships • Customer success operations</a:t>
            </a:r>
            <a:endParaRPr lang="en-US" sz="674" dirty="0"/>
          </a:p>
        </p:txBody>
      </p:sp>
      <p:sp>
        <p:nvSpPr>
          <p:cNvPr id="23" name="Shape 20"/>
          <p:cNvSpPr/>
          <p:nvPr/>
        </p:nvSpPr>
        <p:spPr>
          <a:xfrm>
            <a:off x="500063" y="3098936"/>
            <a:ext cx="8143875" cy="601498"/>
          </a:xfrm>
          <a:prstGeom prst="rect">
            <a:avLst/>
          </a:prstGeom>
          <a:solidFill>
            <a:srgbClr val="00B4D8">
              <a:alpha val="1000"/>
            </a:srgbClr>
          </a:solidFill>
          <a:ln/>
        </p:spPr>
        <p:txBody>
          <a:bodyPr/>
          <a:lstStyle/>
          <a:p>
            <a:endParaRPr/>
          </a:p>
        </p:txBody>
      </p:sp>
      <p:sp>
        <p:nvSpPr>
          <p:cNvPr id="24" name="Shape 21"/>
          <p:cNvSpPr/>
          <p:nvPr/>
        </p:nvSpPr>
        <p:spPr>
          <a:xfrm>
            <a:off x="500063" y="3098936"/>
            <a:ext cx="35719" cy="601498"/>
          </a:xfrm>
          <a:prstGeom prst="rect">
            <a:avLst/>
          </a:prstGeom>
          <a:solidFill>
            <a:srgbClr val="00B4D8"/>
          </a:solidFill>
          <a:ln/>
        </p:spPr>
        <p:txBody>
          <a:bodyPr/>
          <a:lstStyle/>
          <a:p>
            <a:endParaRPr/>
          </a:p>
        </p:txBody>
      </p:sp>
      <p:sp>
        <p:nvSpPr>
          <p:cNvPr id="25" name="Text 22"/>
          <p:cNvSpPr/>
          <p:nvPr/>
        </p:nvSpPr>
        <p:spPr>
          <a:xfrm>
            <a:off x="628650" y="3209665"/>
            <a:ext cx="1508978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885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Operations &amp; Overhead</a:t>
            </a:r>
            <a:endParaRPr lang="en-US" sz="885" dirty="0"/>
          </a:p>
        </p:txBody>
      </p:sp>
      <p:sp>
        <p:nvSpPr>
          <p:cNvPr id="26" name="Text 23"/>
          <p:cNvSpPr/>
          <p:nvPr/>
        </p:nvSpPr>
        <p:spPr>
          <a:xfrm>
            <a:off x="7250209" y="3206093"/>
            <a:ext cx="415872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397" b="1" dirty="0">
                <a:solidFill>
                  <a:srgbClr val="00B4D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15%</a:t>
            </a:r>
            <a:endParaRPr lang="en-US" sz="1397" dirty="0"/>
          </a:p>
        </p:txBody>
      </p:sp>
      <p:sp>
        <p:nvSpPr>
          <p:cNvPr id="27" name="Text 24"/>
          <p:cNvSpPr/>
          <p:nvPr/>
        </p:nvSpPr>
        <p:spPr>
          <a:xfrm>
            <a:off x="7773237" y="3198949"/>
            <a:ext cx="742113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987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AED 8.25M</a:t>
            </a:r>
            <a:endParaRPr lang="en-US" sz="987" dirty="0"/>
          </a:p>
        </p:txBody>
      </p:sp>
      <p:sp>
        <p:nvSpPr>
          <p:cNvPr id="28" name="Text 25"/>
          <p:cNvSpPr/>
          <p:nvPr/>
        </p:nvSpPr>
        <p:spPr>
          <a:xfrm>
            <a:off x="628650" y="3470411"/>
            <a:ext cx="7886700" cy="13001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000"/>
              </a:lnSpc>
              <a:buNone/>
            </a:pPr>
            <a:r>
              <a:rPr lang="en-US" sz="674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Team salaries and benefits • Office space and facilities • Legal and professional services • Insurance and risk management • Administrative costs</a:t>
            </a:r>
            <a:endParaRPr lang="en-US" sz="674" dirty="0"/>
          </a:p>
        </p:txBody>
      </p:sp>
      <p:sp>
        <p:nvSpPr>
          <p:cNvPr id="29" name="Shape 26"/>
          <p:cNvSpPr/>
          <p:nvPr/>
        </p:nvSpPr>
        <p:spPr>
          <a:xfrm>
            <a:off x="500063" y="3771872"/>
            <a:ext cx="8143875" cy="601498"/>
          </a:xfrm>
          <a:prstGeom prst="rect">
            <a:avLst/>
          </a:prstGeom>
          <a:solidFill>
            <a:srgbClr val="2C3E50">
              <a:alpha val="3000"/>
            </a:srgbClr>
          </a:solidFill>
          <a:ln/>
        </p:spPr>
        <p:txBody>
          <a:bodyPr/>
          <a:lstStyle/>
          <a:p>
            <a:endParaRPr/>
          </a:p>
        </p:txBody>
      </p:sp>
      <p:sp>
        <p:nvSpPr>
          <p:cNvPr id="30" name="Shape 27"/>
          <p:cNvSpPr/>
          <p:nvPr/>
        </p:nvSpPr>
        <p:spPr>
          <a:xfrm>
            <a:off x="500063" y="3771872"/>
            <a:ext cx="35719" cy="601498"/>
          </a:xfrm>
          <a:prstGeom prst="rect">
            <a:avLst/>
          </a:prstGeom>
          <a:solidFill>
            <a:srgbClr val="2C3E50"/>
          </a:solidFill>
          <a:ln/>
        </p:spPr>
        <p:txBody>
          <a:bodyPr/>
          <a:lstStyle/>
          <a:p>
            <a:endParaRPr/>
          </a:p>
        </p:txBody>
      </p:sp>
      <p:sp>
        <p:nvSpPr>
          <p:cNvPr id="31" name="Text 28"/>
          <p:cNvSpPr/>
          <p:nvPr/>
        </p:nvSpPr>
        <p:spPr>
          <a:xfrm>
            <a:off x="628650" y="3882600"/>
            <a:ext cx="1478254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885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Contingency &amp; Reserve</a:t>
            </a:r>
            <a:endParaRPr lang="en-US" sz="885" dirty="0"/>
          </a:p>
        </p:txBody>
      </p:sp>
      <p:sp>
        <p:nvSpPr>
          <p:cNvPr id="32" name="Text 29"/>
          <p:cNvSpPr/>
          <p:nvPr/>
        </p:nvSpPr>
        <p:spPr>
          <a:xfrm>
            <a:off x="7331943" y="3879028"/>
            <a:ext cx="415872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397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10%</a:t>
            </a:r>
            <a:endParaRPr lang="en-US" sz="1397" dirty="0"/>
          </a:p>
        </p:txBody>
      </p:sp>
      <p:sp>
        <p:nvSpPr>
          <p:cNvPr id="33" name="Text 30"/>
          <p:cNvSpPr/>
          <p:nvPr/>
        </p:nvSpPr>
        <p:spPr>
          <a:xfrm>
            <a:off x="7854972" y="3871885"/>
            <a:ext cx="660378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987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AED 5.5M</a:t>
            </a:r>
            <a:endParaRPr lang="en-US" sz="987" dirty="0"/>
          </a:p>
        </p:txBody>
      </p:sp>
      <p:sp>
        <p:nvSpPr>
          <p:cNvPr id="34" name="Text 31"/>
          <p:cNvSpPr/>
          <p:nvPr/>
        </p:nvSpPr>
        <p:spPr>
          <a:xfrm>
            <a:off x="628650" y="4143347"/>
            <a:ext cx="7886700" cy="13001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000"/>
              </a:lnSpc>
              <a:buNone/>
            </a:pPr>
            <a:r>
              <a:rPr lang="en-US" sz="674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Unexpected regulatory requirements • Market condition changes • Technology pivots • Extended runway if needed</a:t>
            </a:r>
            <a:endParaRPr lang="en-US" sz="674" dirty="0"/>
          </a:p>
        </p:txBody>
      </p:sp>
      <p:sp>
        <p:nvSpPr>
          <p:cNvPr id="35" name="Shape 32"/>
          <p:cNvSpPr/>
          <p:nvPr/>
        </p:nvSpPr>
        <p:spPr>
          <a:xfrm>
            <a:off x="500063" y="4501958"/>
            <a:ext cx="8143875" cy="1000125"/>
          </a:xfrm>
          <a:prstGeom prst="rect">
            <a:avLst/>
          </a:prstGeom>
          <a:solidFill>
            <a:srgbClr val="7209B7">
              <a:alpha val="8000"/>
            </a:srgbClr>
          </a:solidFill>
          <a:ln w="198">
            <a:solidFill>
              <a:srgbClr val="00B4D8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36" name="Text 33"/>
          <p:cNvSpPr/>
          <p:nvPr/>
        </p:nvSpPr>
        <p:spPr>
          <a:xfrm>
            <a:off x="678656" y="4601970"/>
            <a:ext cx="778668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Burn Rate Timeline</a:t>
            </a:r>
            <a:endParaRPr lang="en-US" sz="784" dirty="0"/>
          </a:p>
        </p:txBody>
      </p:sp>
      <p:sp>
        <p:nvSpPr>
          <p:cNvPr id="37" name="Shape 34"/>
          <p:cNvSpPr/>
          <p:nvPr/>
        </p:nvSpPr>
        <p:spPr>
          <a:xfrm>
            <a:off x="678656" y="4844858"/>
            <a:ext cx="1471613" cy="528638"/>
          </a:xfrm>
          <a:prstGeom prst="rect">
            <a:avLst/>
          </a:prstGeom>
          <a:solidFill>
            <a:srgbClr val="FFFFFF">
              <a:alpha val="80000"/>
            </a:srgbClr>
          </a:solidFill>
          <a:ln/>
        </p:spPr>
        <p:txBody>
          <a:bodyPr/>
          <a:lstStyle/>
          <a:p>
            <a:endParaRPr/>
          </a:p>
        </p:txBody>
      </p:sp>
      <p:sp>
        <p:nvSpPr>
          <p:cNvPr id="38" name="Text 35"/>
          <p:cNvSpPr/>
          <p:nvPr/>
        </p:nvSpPr>
        <p:spPr>
          <a:xfrm>
            <a:off x="750094" y="4916295"/>
            <a:ext cx="1328738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000"/>
              </a:lnSpc>
              <a:buNone/>
            </a:pPr>
            <a:r>
              <a:rPr lang="en-US" sz="58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Year 1</a:t>
            </a:r>
            <a:endParaRPr lang="en-US" sz="584" dirty="0"/>
          </a:p>
        </p:txBody>
      </p:sp>
      <p:sp>
        <p:nvSpPr>
          <p:cNvPr id="39" name="Text 36"/>
          <p:cNvSpPr/>
          <p:nvPr/>
        </p:nvSpPr>
        <p:spPr>
          <a:xfrm>
            <a:off x="750094" y="5087745"/>
            <a:ext cx="1328738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987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AED 20M</a:t>
            </a:r>
            <a:endParaRPr lang="en-US" sz="987" dirty="0"/>
          </a:p>
        </p:txBody>
      </p:sp>
      <p:sp>
        <p:nvSpPr>
          <p:cNvPr id="40" name="Shape 37"/>
          <p:cNvSpPr/>
          <p:nvPr/>
        </p:nvSpPr>
        <p:spPr>
          <a:xfrm>
            <a:off x="2257425" y="4844858"/>
            <a:ext cx="1471613" cy="528638"/>
          </a:xfrm>
          <a:prstGeom prst="rect">
            <a:avLst/>
          </a:prstGeom>
          <a:solidFill>
            <a:srgbClr val="FFFFFF">
              <a:alpha val="80000"/>
            </a:srgbClr>
          </a:solidFill>
          <a:ln/>
        </p:spPr>
        <p:txBody>
          <a:bodyPr/>
          <a:lstStyle/>
          <a:p>
            <a:endParaRPr/>
          </a:p>
        </p:txBody>
      </p:sp>
      <p:sp>
        <p:nvSpPr>
          <p:cNvPr id="41" name="Text 38"/>
          <p:cNvSpPr/>
          <p:nvPr/>
        </p:nvSpPr>
        <p:spPr>
          <a:xfrm>
            <a:off x="2328863" y="4916295"/>
            <a:ext cx="1328738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000"/>
              </a:lnSpc>
              <a:buNone/>
            </a:pPr>
            <a:r>
              <a:rPr lang="en-US" sz="58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Year 2</a:t>
            </a:r>
            <a:endParaRPr lang="en-US" sz="584" dirty="0"/>
          </a:p>
        </p:txBody>
      </p:sp>
      <p:sp>
        <p:nvSpPr>
          <p:cNvPr id="42" name="Text 39"/>
          <p:cNvSpPr/>
          <p:nvPr/>
        </p:nvSpPr>
        <p:spPr>
          <a:xfrm>
            <a:off x="2328863" y="5087745"/>
            <a:ext cx="1328738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987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AED 18M</a:t>
            </a:r>
            <a:endParaRPr lang="en-US" sz="987" dirty="0"/>
          </a:p>
        </p:txBody>
      </p:sp>
      <p:sp>
        <p:nvSpPr>
          <p:cNvPr id="43" name="Shape 40"/>
          <p:cNvSpPr/>
          <p:nvPr/>
        </p:nvSpPr>
        <p:spPr>
          <a:xfrm>
            <a:off x="3836194" y="4844858"/>
            <a:ext cx="1471613" cy="528638"/>
          </a:xfrm>
          <a:prstGeom prst="rect">
            <a:avLst/>
          </a:prstGeom>
          <a:solidFill>
            <a:srgbClr val="FFFFFF">
              <a:alpha val="80000"/>
            </a:srgbClr>
          </a:solidFill>
          <a:ln/>
        </p:spPr>
        <p:txBody>
          <a:bodyPr/>
          <a:lstStyle/>
          <a:p>
            <a:endParaRPr/>
          </a:p>
        </p:txBody>
      </p:sp>
      <p:sp>
        <p:nvSpPr>
          <p:cNvPr id="44" name="Text 41"/>
          <p:cNvSpPr/>
          <p:nvPr/>
        </p:nvSpPr>
        <p:spPr>
          <a:xfrm>
            <a:off x="3907631" y="4916295"/>
            <a:ext cx="1328738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000"/>
              </a:lnSpc>
              <a:buNone/>
            </a:pPr>
            <a:r>
              <a:rPr lang="en-US" sz="58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Year 3</a:t>
            </a:r>
            <a:endParaRPr lang="en-US" sz="584" dirty="0"/>
          </a:p>
        </p:txBody>
      </p:sp>
      <p:sp>
        <p:nvSpPr>
          <p:cNvPr id="45" name="Text 42"/>
          <p:cNvSpPr/>
          <p:nvPr/>
        </p:nvSpPr>
        <p:spPr>
          <a:xfrm>
            <a:off x="3907631" y="5087745"/>
            <a:ext cx="1328738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987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AED 12M</a:t>
            </a:r>
            <a:endParaRPr lang="en-US" sz="987" dirty="0"/>
          </a:p>
        </p:txBody>
      </p:sp>
      <p:sp>
        <p:nvSpPr>
          <p:cNvPr id="46" name="Shape 43"/>
          <p:cNvSpPr/>
          <p:nvPr/>
        </p:nvSpPr>
        <p:spPr>
          <a:xfrm>
            <a:off x="5414963" y="4844858"/>
            <a:ext cx="1471613" cy="528638"/>
          </a:xfrm>
          <a:prstGeom prst="rect">
            <a:avLst/>
          </a:prstGeom>
          <a:solidFill>
            <a:srgbClr val="FFFFFF">
              <a:alpha val="80000"/>
            </a:srgbClr>
          </a:solidFill>
          <a:ln/>
        </p:spPr>
        <p:txBody>
          <a:bodyPr/>
          <a:lstStyle/>
          <a:p>
            <a:endParaRPr/>
          </a:p>
        </p:txBody>
      </p:sp>
      <p:sp>
        <p:nvSpPr>
          <p:cNvPr id="47" name="Text 44"/>
          <p:cNvSpPr/>
          <p:nvPr/>
        </p:nvSpPr>
        <p:spPr>
          <a:xfrm>
            <a:off x="5486400" y="4916295"/>
            <a:ext cx="1328738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000"/>
              </a:lnSpc>
              <a:buNone/>
            </a:pPr>
            <a:r>
              <a:rPr lang="en-US" sz="58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Year 4-5</a:t>
            </a:r>
            <a:endParaRPr lang="en-US" sz="584" dirty="0"/>
          </a:p>
        </p:txBody>
      </p:sp>
      <p:sp>
        <p:nvSpPr>
          <p:cNvPr id="48" name="Text 45"/>
          <p:cNvSpPr/>
          <p:nvPr/>
        </p:nvSpPr>
        <p:spPr>
          <a:xfrm>
            <a:off x="5486400" y="5087745"/>
            <a:ext cx="1328738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987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Self-Sustaining</a:t>
            </a:r>
            <a:endParaRPr lang="en-US" sz="987" dirty="0"/>
          </a:p>
        </p:txBody>
      </p:sp>
      <p:sp>
        <p:nvSpPr>
          <p:cNvPr id="49" name="Shape 46"/>
          <p:cNvSpPr/>
          <p:nvPr/>
        </p:nvSpPr>
        <p:spPr>
          <a:xfrm>
            <a:off x="6993731" y="4844858"/>
            <a:ext cx="1471613" cy="528638"/>
          </a:xfrm>
          <a:prstGeom prst="rect">
            <a:avLst/>
          </a:prstGeom>
          <a:solidFill>
            <a:srgbClr val="FFFFFF">
              <a:alpha val="80000"/>
            </a:srgbClr>
          </a:solidFill>
          <a:ln/>
        </p:spPr>
        <p:txBody>
          <a:bodyPr/>
          <a:lstStyle/>
          <a:p>
            <a:endParaRPr/>
          </a:p>
        </p:txBody>
      </p:sp>
      <p:sp>
        <p:nvSpPr>
          <p:cNvPr id="50" name="Text 47"/>
          <p:cNvSpPr/>
          <p:nvPr/>
        </p:nvSpPr>
        <p:spPr>
          <a:xfrm>
            <a:off x="7065169" y="4916295"/>
            <a:ext cx="1328738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000"/>
              </a:lnSpc>
              <a:buNone/>
            </a:pPr>
            <a:r>
              <a:rPr lang="en-US" sz="58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Profitability</a:t>
            </a:r>
            <a:endParaRPr lang="en-US" sz="584" dirty="0"/>
          </a:p>
        </p:txBody>
      </p:sp>
      <p:sp>
        <p:nvSpPr>
          <p:cNvPr id="51" name="Text 48"/>
          <p:cNvSpPr/>
          <p:nvPr/>
        </p:nvSpPr>
        <p:spPr>
          <a:xfrm>
            <a:off x="7065169" y="5087745"/>
            <a:ext cx="1328738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987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Year 3</a:t>
            </a:r>
            <a:endParaRPr lang="en-US" sz="987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00063" y="321469"/>
            <a:ext cx="8143875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602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The Investment Decision</a:t>
            </a:r>
            <a:endParaRPr lang="en-US" sz="1602" dirty="0"/>
          </a:p>
        </p:txBody>
      </p:sp>
      <p:sp>
        <p:nvSpPr>
          <p:cNvPr id="4" name="Shape 1"/>
          <p:cNvSpPr/>
          <p:nvPr/>
        </p:nvSpPr>
        <p:spPr>
          <a:xfrm>
            <a:off x="500063" y="878681"/>
            <a:ext cx="1543050" cy="714375"/>
          </a:xfrm>
          <a:prstGeom prst="rect">
            <a:avLst/>
          </a:prstGeom>
          <a:solidFill>
            <a:srgbClr val="FFFFFF">
              <a:alpha val="70000"/>
            </a:srgbClr>
          </a:solidFill>
          <a:ln w="99">
            <a:solidFill>
              <a:srgbClr val="00B4D8">
                <a:alpha val="30000"/>
              </a:srgbClr>
            </a:solidFill>
            <a:prstDash val="solid"/>
          </a:ln>
        </p:spPr>
        <p:txBody>
          <a:bodyPr/>
          <a:lstStyle/>
          <a:p>
            <a:endParaRPr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5863" y="1061210"/>
            <a:ext cx="171450" cy="17145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585788" y="1332672"/>
            <a:ext cx="1371600" cy="12071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000"/>
              </a:lnSpc>
              <a:buNone/>
            </a:pPr>
            <a:r>
              <a:rPr lang="en-US" sz="63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Massive Market Opportunity</a:t>
            </a:r>
            <a:endParaRPr lang="en-US" sz="634" dirty="0"/>
          </a:p>
        </p:txBody>
      </p:sp>
      <p:sp>
        <p:nvSpPr>
          <p:cNvPr id="7" name="Shape 3"/>
          <p:cNvSpPr/>
          <p:nvPr/>
        </p:nvSpPr>
        <p:spPr>
          <a:xfrm>
            <a:off x="2150269" y="878681"/>
            <a:ext cx="1543050" cy="714375"/>
          </a:xfrm>
          <a:prstGeom prst="rect">
            <a:avLst/>
          </a:prstGeom>
          <a:solidFill>
            <a:srgbClr val="FFFFFF">
              <a:alpha val="70000"/>
            </a:srgbClr>
          </a:solidFill>
          <a:ln w="99">
            <a:solidFill>
              <a:srgbClr val="00B4D8">
                <a:alpha val="30000"/>
              </a:srgbClr>
            </a:solidFill>
            <a:prstDash val="solid"/>
          </a:ln>
        </p:spPr>
        <p:txBody>
          <a:bodyPr/>
          <a:lstStyle/>
          <a:p>
            <a:endParaRPr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36069" y="1061210"/>
            <a:ext cx="171450" cy="171450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2235994" y="1332672"/>
            <a:ext cx="1371600" cy="12071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000"/>
              </a:lnSpc>
              <a:buNone/>
            </a:pPr>
            <a:r>
              <a:rPr lang="en-US" sz="63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Proven Business Model</a:t>
            </a:r>
            <a:endParaRPr lang="en-US" sz="634" dirty="0"/>
          </a:p>
        </p:txBody>
      </p:sp>
      <p:sp>
        <p:nvSpPr>
          <p:cNvPr id="10" name="Shape 5"/>
          <p:cNvSpPr/>
          <p:nvPr/>
        </p:nvSpPr>
        <p:spPr>
          <a:xfrm>
            <a:off x="3800475" y="878681"/>
            <a:ext cx="1543050" cy="714375"/>
          </a:xfrm>
          <a:prstGeom prst="rect">
            <a:avLst/>
          </a:prstGeom>
          <a:solidFill>
            <a:srgbClr val="FFFFFF">
              <a:alpha val="70000"/>
            </a:srgbClr>
          </a:solidFill>
          <a:ln w="99">
            <a:solidFill>
              <a:srgbClr val="00B4D8">
                <a:alpha val="30000"/>
              </a:srgbClr>
            </a:solidFill>
            <a:prstDash val="solid"/>
          </a:ln>
        </p:spPr>
        <p:txBody>
          <a:bodyPr/>
          <a:lstStyle/>
          <a:p>
            <a:endParaRPr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75559" y="1061210"/>
            <a:ext cx="192881" cy="171450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3886200" y="1332672"/>
            <a:ext cx="1371600" cy="12071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000"/>
              </a:lnSpc>
              <a:buNone/>
            </a:pPr>
            <a:r>
              <a:rPr lang="en-US" sz="63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Unique Competitive Position</a:t>
            </a:r>
            <a:endParaRPr lang="en-US" sz="634" dirty="0"/>
          </a:p>
        </p:txBody>
      </p:sp>
      <p:sp>
        <p:nvSpPr>
          <p:cNvPr id="13" name="Shape 7"/>
          <p:cNvSpPr/>
          <p:nvPr/>
        </p:nvSpPr>
        <p:spPr>
          <a:xfrm>
            <a:off x="5450681" y="878681"/>
            <a:ext cx="1543050" cy="714375"/>
          </a:xfrm>
          <a:prstGeom prst="rect">
            <a:avLst/>
          </a:prstGeom>
          <a:solidFill>
            <a:srgbClr val="FFFFFF">
              <a:alpha val="70000"/>
            </a:srgbClr>
          </a:solidFill>
          <a:ln w="99">
            <a:solidFill>
              <a:srgbClr val="00B4D8">
                <a:alpha val="30000"/>
              </a:srgbClr>
            </a:solidFill>
            <a:prstDash val="solid"/>
          </a:ln>
        </p:spPr>
        <p:txBody>
          <a:bodyPr/>
          <a:lstStyle/>
          <a:p>
            <a:endParaRPr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36481" y="1061210"/>
            <a:ext cx="171450" cy="171450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5536406" y="1332672"/>
            <a:ext cx="1371600" cy="12071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000"/>
              </a:lnSpc>
              <a:buNone/>
            </a:pPr>
            <a:r>
              <a:rPr lang="en-US" sz="63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Exceptional Returns</a:t>
            </a:r>
            <a:endParaRPr lang="en-US" sz="634" dirty="0"/>
          </a:p>
        </p:txBody>
      </p:sp>
      <p:sp>
        <p:nvSpPr>
          <p:cNvPr id="16" name="Shape 9"/>
          <p:cNvSpPr/>
          <p:nvPr/>
        </p:nvSpPr>
        <p:spPr>
          <a:xfrm>
            <a:off x="7100888" y="878681"/>
            <a:ext cx="1543050" cy="714375"/>
          </a:xfrm>
          <a:prstGeom prst="rect">
            <a:avLst/>
          </a:prstGeom>
          <a:solidFill>
            <a:srgbClr val="FFFFFF">
              <a:alpha val="70000"/>
            </a:srgbClr>
          </a:solidFill>
          <a:ln w="99">
            <a:solidFill>
              <a:srgbClr val="00B4D8">
                <a:alpha val="30000"/>
              </a:srgbClr>
            </a:solidFill>
            <a:prstDash val="solid"/>
          </a:ln>
        </p:spPr>
        <p:txBody>
          <a:bodyPr/>
          <a:lstStyle/>
          <a:p>
            <a:endParaRPr/>
          </a:p>
        </p:txBody>
      </p:sp>
      <p:pic>
        <p:nvPicPr>
          <p:cNvPr id="1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86688" y="1061210"/>
            <a:ext cx="171450" cy="171450"/>
          </a:xfrm>
          <a:prstGeom prst="rect">
            <a:avLst/>
          </a:prstGeom>
        </p:spPr>
      </p:pic>
      <p:sp>
        <p:nvSpPr>
          <p:cNvPr id="18" name="Text 10"/>
          <p:cNvSpPr/>
          <p:nvPr/>
        </p:nvSpPr>
        <p:spPr>
          <a:xfrm>
            <a:off x="7186613" y="1332672"/>
            <a:ext cx="1371600" cy="12071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000"/>
              </a:lnSpc>
              <a:buNone/>
            </a:pPr>
            <a:r>
              <a:rPr lang="en-US" sz="63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Impact Beyond Returns</a:t>
            </a:r>
            <a:endParaRPr lang="en-US" sz="634" dirty="0"/>
          </a:p>
        </p:txBody>
      </p:sp>
      <p:sp>
        <p:nvSpPr>
          <p:cNvPr id="19" name="Shape 11"/>
          <p:cNvSpPr/>
          <p:nvPr/>
        </p:nvSpPr>
        <p:spPr>
          <a:xfrm>
            <a:off x="500063" y="1807369"/>
            <a:ext cx="8143875" cy="1825228"/>
          </a:xfrm>
          <a:prstGeom prst="rect">
            <a:avLst/>
          </a:prstGeom>
          <a:solidFill>
            <a:srgbClr val="7209B7">
              <a:alpha val="12000"/>
            </a:srgbClr>
          </a:solidFill>
          <a:ln w="298">
            <a:solidFill>
              <a:srgbClr val="00B4D8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20" name="Text 12"/>
          <p:cNvSpPr/>
          <p:nvPr/>
        </p:nvSpPr>
        <p:spPr>
          <a:xfrm>
            <a:off x="785813" y="2021681"/>
            <a:ext cx="7572375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1193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The Investment Opportunity</a:t>
            </a:r>
            <a:endParaRPr lang="en-US" sz="1193" dirty="0"/>
          </a:p>
        </p:txBody>
      </p:sp>
      <p:sp>
        <p:nvSpPr>
          <p:cNvPr id="21" name="Text 13"/>
          <p:cNvSpPr/>
          <p:nvPr/>
        </p:nvSpPr>
        <p:spPr>
          <a:xfrm>
            <a:off x="785813" y="2421731"/>
            <a:ext cx="1759148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100"/>
              </a:lnSpc>
              <a:buNone/>
            </a:pPr>
            <a:r>
              <a:rPr lang="en-US" sz="634" b="1" kern="0" spc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Investment</a:t>
            </a:r>
            <a:endParaRPr lang="en-US" sz="634" dirty="0"/>
          </a:p>
        </p:txBody>
      </p:sp>
      <p:sp>
        <p:nvSpPr>
          <p:cNvPr id="22" name="Text 14"/>
          <p:cNvSpPr/>
          <p:nvPr/>
        </p:nvSpPr>
        <p:spPr>
          <a:xfrm>
            <a:off x="785813" y="2618184"/>
            <a:ext cx="1759148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602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$15M</a:t>
            </a:r>
            <a:endParaRPr lang="en-US" sz="1602" dirty="0"/>
          </a:p>
        </p:txBody>
      </p:sp>
      <p:sp>
        <p:nvSpPr>
          <p:cNvPr id="23" name="Text 15"/>
          <p:cNvSpPr/>
          <p:nvPr/>
        </p:nvSpPr>
        <p:spPr>
          <a:xfrm>
            <a:off x="2723555" y="2421731"/>
            <a:ext cx="1759148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100"/>
              </a:lnSpc>
              <a:buNone/>
            </a:pPr>
            <a:r>
              <a:rPr lang="en-US" sz="634" b="1" kern="0" spc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5-Year Return</a:t>
            </a:r>
            <a:endParaRPr lang="en-US" sz="634" dirty="0"/>
          </a:p>
        </p:txBody>
      </p:sp>
      <p:sp>
        <p:nvSpPr>
          <p:cNvPr id="24" name="Text 16"/>
          <p:cNvSpPr/>
          <p:nvPr/>
        </p:nvSpPr>
        <p:spPr>
          <a:xfrm>
            <a:off x="2723555" y="2618184"/>
            <a:ext cx="1759148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602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AED 284M</a:t>
            </a:r>
            <a:endParaRPr lang="en-US" sz="1602" dirty="0"/>
          </a:p>
        </p:txBody>
      </p:sp>
      <p:sp>
        <p:nvSpPr>
          <p:cNvPr id="25" name="Text 17"/>
          <p:cNvSpPr/>
          <p:nvPr/>
        </p:nvSpPr>
        <p:spPr>
          <a:xfrm>
            <a:off x="4661297" y="2421731"/>
            <a:ext cx="1759148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100"/>
              </a:lnSpc>
              <a:buNone/>
            </a:pPr>
            <a:r>
              <a:rPr lang="en-US" sz="634" b="1" kern="0" spc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ROI</a:t>
            </a:r>
            <a:endParaRPr lang="en-US" sz="634" dirty="0"/>
          </a:p>
        </p:txBody>
      </p:sp>
      <p:sp>
        <p:nvSpPr>
          <p:cNvPr id="26" name="Text 18"/>
          <p:cNvSpPr/>
          <p:nvPr/>
        </p:nvSpPr>
        <p:spPr>
          <a:xfrm>
            <a:off x="4661297" y="2618184"/>
            <a:ext cx="1759148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602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1,893%</a:t>
            </a:r>
            <a:endParaRPr lang="en-US" sz="1602" dirty="0"/>
          </a:p>
        </p:txBody>
      </p:sp>
      <p:sp>
        <p:nvSpPr>
          <p:cNvPr id="27" name="Text 19"/>
          <p:cNvSpPr/>
          <p:nvPr/>
        </p:nvSpPr>
        <p:spPr>
          <a:xfrm>
            <a:off x="6599039" y="2421731"/>
            <a:ext cx="1759148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100"/>
              </a:lnSpc>
              <a:buNone/>
            </a:pPr>
            <a:r>
              <a:rPr lang="en-US" sz="634" b="1" kern="0" spc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Lives Saved</a:t>
            </a:r>
            <a:endParaRPr lang="en-US" sz="634" dirty="0"/>
          </a:p>
        </p:txBody>
      </p:sp>
      <p:sp>
        <p:nvSpPr>
          <p:cNvPr id="28" name="Text 20"/>
          <p:cNvSpPr/>
          <p:nvPr/>
        </p:nvSpPr>
        <p:spPr>
          <a:xfrm>
            <a:off x="6599039" y="2618184"/>
            <a:ext cx="1759148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602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15,000</a:t>
            </a:r>
            <a:endParaRPr lang="en-US" sz="1602" dirty="0"/>
          </a:p>
        </p:txBody>
      </p:sp>
      <p:sp>
        <p:nvSpPr>
          <p:cNvPr id="29" name="Text 21"/>
          <p:cNvSpPr/>
          <p:nvPr/>
        </p:nvSpPr>
        <p:spPr>
          <a:xfrm>
            <a:off x="785813" y="2989659"/>
            <a:ext cx="7572375" cy="38576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885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This is not just an investment—it's a chance to </a:t>
            </a:r>
            <a:r>
              <a:rPr lang="en-US" sz="885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reshape the future of health</a:t>
            </a:r>
            <a:r>
              <a:rPr lang="en-US" sz="885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for an entire nation while achieving exceptional financial returns</a:t>
            </a:r>
            <a:endParaRPr lang="en-US" sz="885" dirty="0"/>
          </a:p>
        </p:txBody>
      </p:sp>
      <p:sp>
        <p:nvSpPr>
          <p:cNvPr id="30" name="Shape 22"/>
          <p:cNvSpPr/>
          <p:nvPr/>
        </p:nvSpPr>
        <p:spPr>
          <a:xfrm>
            <a:off x="500063" y="3768328"/>
            <a:ext cx="8143875" cy="974396"/>
          </a:xfrm>
          <a:prstGeom prst="rect">
            <a:avLst/>
          </a:prstGeom>
          <a:solidFill>
            <a:srgbClr val="FFFFFF">
              <a:alpha val="70000"/>
            </a:srgbClr>
          </a:solidFill>
          <a:ln w="99">
            <a:solidFill>
              <a:srgbClr val="0A4D68">
                <a:alpha val="20000"/>
              </a:srgbClr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31" name="Text 23"/>
          <p:cNvSpPr/>
          <p:nvPr/>
        </p:nvSpPr>
        <p:spPr>
          <a:xfrm>
            <a:off x="750094" y="3946922"/>
            <a:ext cx="7643813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987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Next Steps</a:t>
            </a:r>
            <a:endParaRPr lang="en-US" sz="987" dirty="0"/>
          </a:p>
        </p:txBody>
      </p:sp>
      <p:sp>
        <p:nvSpPr>
          <p:cNvPr id="32" name="Text 24"/>
          <p:cNvSpPr/>
          <p:nvPr/>
        </p:nvSpPr>
        <p:spPr>
          <a:xfrm>
            <a:off x="750094" y="4289822"/>
            <a:ext cx="99120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193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</a:t>
            </a:r>
            <a:endParaRPr lang="en-US" sz="1193" dirty="0"/>
          </a:p>
        </p:txBody>
      </p:sp>
      <p:sp>
        <p:nvSpPr>
          <p:cNvPr id="33" name="Text 25"/>
          <p:cNvSpPr/>
          <p:nvPr/>
        </p:nvSpPr>
        <p:spPr>
          <a:xfrm>
            <a:off x="920651" y="4289822"/>
            <a:ext cx="1243905" cy="260021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000"/>
              </a:lnSpc>
              <a:buNone/>
            </a:pPr>
            <a:r>
              <a:rPr lang="en-US" sz="63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Due Diligence &amp; Financial Review</a:t>
            </a:r>
            <a:endParaRPr lang="en-US" sz="634" dirty="0"/>
          </a:p>
        </p:txBody>
      </p:sp>
      <p:sp>
        <p:nvSpPr>
          <p:cNvPr id="34" name="Text 26"/>
          <p:cNvSpPr/>
          <p:nvPr/>
        </p:nvSpPr>
        <p:spPr>
          <a:xfrm>
            <a:off x="2307431" y="4289822"/>
            <a:ext cx="99120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193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2</a:t>
            </a:r>
            <a:endParaRPr lang="en-US" sz="1193" dirty="0"/>
          </a:p>
        </p:txBody>
      </p:sp>
      <p:sp>
        <p:nvSpPr>
          <p:cNvPr id="35" name="Text 27"/>
          <p:cNvSpPr/>
          <p:nvPr/>
        </p:nvSpPr>
        <p:spPr>
          <a:xfrm>
            <a:off x="2477988" y="4289822"/>
            <a:ext cx="1243905" cy="260021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000"/>
              </a:lnSpc>
              <a:buNone/>
            </a:pPr>
            <a:r>
              <a:rPr lang="en-US" sz="63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Meet Daman/Thiqa Partnership Team</a:t>
            </a:r>
            <a:endParaRPr lang="en-US" sz="634" dirty="0"/>
          </a:p>
        </p:txBody>
      </p:sp>
      <p:sp>
        <p:nvSpPr>
          <p:cNvPr id="36" name="Text 28"/>
          <p:cNvSpPr/>
          <p:nvPr/>
        </p:nvSpPr>
        <p:spPr>
          <a:xfrm>
            <a:off x="3864769" y="4289822"/>
            <a:ext cx="99120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193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3</a:t>
            </a:r>
            <a:endParaRPr lang="en-US" sz="1193" dirty="0"/>
          </a:p>
        </p:txBody>
      </p:sp>
      <p:sp>
        <p:nvSpPr>
          <p:cNvPr id="37" name="Text 29"/>
          <p:cNvSpPr/>
          <p:nvPr/>
        </p:nvSpPr>
        <p:spPr>
          <a:xfrm>
            <a:off x="4035326" y="4289822"/>
            <a:ext cx="1243905" cy="260021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000"/>
              </a:lnSpc>
              <a:buNone/>
            </a:pPr>
            <a:r>
              <a:rPr lang="en-US" sz="63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Review Technology &amp; AI Capabilities</a:t>
            </a:r>
            <a:endParaRPr lang="en-US" sz="634" dirty="0"/>
          </a:p>
        </p:txBody>
      </p:sp>
      <p:sp>
        <p:nvSpPr>
          <p:cNvPr id="38" name="Text 30"/>
          <p:cNvSpPr/>
          <p:nvPr/>
        </p:nvSpPr>
        <p:spPr>
          <a:xfrm>
            <a:off x="5422106" y="4289822"/>
            <a:ext cx="99120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193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4</a:t>
            </a:r>
            <a:endParaRPr lang="en-US" sz="1193" dirty="0"/>
          </a:p>
        </p:txBody>
      </p:sp>
      <p:sp>
        <p:nvSpPr>
          <p:cNvPr id="39" name="Text 31"/>
          <p:cNvSpPr/>
          <p:nvPr/>
        </p:nvSpPr>
        <p:spPr>
          <a:xfrm>
            <a:off x="5592663" y="4289822"/>
            <a:ext cx="1189937" cy="13001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000"/>
              </a:lnSpc>
              <a:buNone/>
            </a:pPr>
            <a:r>
              <a:rPr lang="en-US" sz="63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Finalize Investment Terms</a:t>
            </a:r>
            <a:endParaRPr lang="en-US" sz="634" dirty="0"/>
          </a:p>
        </p:txBody>
      </p:sp>
      <p:sp>
        <p:nvSpPr>
          <p:cNvPr id="40" name="Text 32"/>
          <p:cNvSpPr/>
          <p:nvPr/>
        </p:nvSpPr>
        <p:spPr>
          <a:xfrm>
            <a:off x="6979444" y="4289822"/>
            <a:ext cx="99120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193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5</a:t>
            </a:r>
            <a:endParaRPr lang="en-US" sz="1193" dirty="0"/>
          </a:p>
        </p:txBody>
      </p:sp>
      <p:sp>
        <p:nvSpPr>
          <p:cNvPr id="41" name="Text 33"/>
          <p:cNvSpPr/>
          <p:nvPr/>
        </p:nvSpPr>
        <p:spPr>
          <a:xfrm>
            <a:off x="7150001" y="4289822"/>
            <a:ext cx="718365" cy="13001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000"/>
              </a:lnSpc>
              <a:buNone/>
            </a:pPr>
            <a:r>
              <a:rPr lang="en-US" sz="63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Launch Q1 2026</a:t>
            </a:r>
            <a:endParaRPr lang="en-US" sz="634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00063" y="285750"/>
            <a:ext cx="8143875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602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The Healthspan Crisis: Living Longer, But Sicker</a:t>
            </a:r>
            <a:endParaRPr lang="en-US" sz="1602" dirty="0"/>
          </a:p>
        </p:txBody>
      </p:sp>
      <p:sp>
        <p:nvSpPr>
          <p:cNvPr id="4" name="Shape 1"/>
          <p:cNvSpPr/>
          <p:nvPr/>
        </p:nvSpPr>
        <p:spPr>
          <a:xfrm>
            <a:off x="500063" y="842963"/>
            <a:ext cx="4757738" cy="3875484"/>
          </a:xfrm>
          <a:prstGeom prst="rect">
            <a:avLst/>
          </a:prstGeom>
          <a:solidFill>
            <a:srgbClr val="FFFFFF">
              <a:alpha val="70000"/>
            </a:srgbClr>
          </a:solidFill>
          <a:ln w="198">
            <a:solidFill>
              <a:srgbClr val="00B4D8">
                <a:alpha val="30000"/>
              </a:srgbClr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5" name="Text 2"/>
          <p:cNvSpPr/>
          <p:nvPr/>
        </p:nvSpPr>
        <p:spPr>
          <a:xfrm>
            <a:off x="678656" y="1021556"/>
            <a:ext cx="4400550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885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UAE Healthspan vs Lifespan Trend (2000-2025)</a:t>
            </a:r>
            <a:endParaRPr lang="en-US" sz="885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656" y="1321594"/>
            <a:ext cx="4371975" cy="300037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78656" y="4393406"/>
            <a:ext cx="4400550" cy="11787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900"/>
              </a:lnSpc>
              <a:buNone/>
            </a:pPr>
            <a:r>
              <a:rPr lang="en-US" sz="568" i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Source: WHO Global Health Observatory, Worldometers (2025), PMC (2023)</a:t>
            </a:r>
            <a:endParaRPr lang="en-US" sz="568" dirty="0"/>
          </a:p>
        </p:txBody>
      </p:sp>
      <p:sp>
        <p:nvSpPr>
          <p:cNvPr id="8" name="Shape 4"/>
          <p:cNvSpPr/>
          <p:nvPr/>
        </p:nvSpPr>
        <p:spPr>
          <a:xfrm>
            <a:off x="5472113" y="842963"/>
            <a:ext cx="3171825" cy="1271588"/>
          </a:xfrm>
          <a:prstGeom prst="rect">
            <a:avLst/>
          </a:prstGeom>
          <a:solidFill>
            <a:srgbClr val="E63946">
              <a:alpha val="5000"/>
            </a:srgbClr>
          </a:solidFill>
          <a:ln/>
        </p:spPr>
        <p:txBody>
          <a:bodyPr/>
          <a:lstStyle/>
          <a:p>
            <a:endParaRPr/>
          </a:p>
        </p:txBody>
      </p:sp>
      <p:sp>
        <p:nvSpPr>
          <p:cNvPr id="9" name="Shape 5"/>
          <p:cNvSpPr/>
          <p:nvPr/>
        </p:nvSpPr>
        <p:spPr>
          <a:xfrm>
            <a:off x="5472113" y="842963"/>
            <a:ext cx="35719" cy="1271588"/>
          </a:xfrm>
          <a:prstGeom prst="rect">
            <a:avLst/>
          </a:prstGeom>
          <a:solidFill>
            <a:srgbClr val="E63946"/>
          </a:solidFill>
          <a:ln/>
        </p:spPr>
        <p:txBody>
          <a:bodyPr/>
          <a:lstStyle/>
          <a:p>
            <a:endParaRPr/>
          </a:p>
        </p:txBody>
      </p:sp>
      <p:sp>
        <p:nvSpPr>
          <p:cNvPr id="10" name="Text 6"/>
          <p:cNvSpPr/>
          <p:nvPr/>
        </p:nvSpPr>
        <p:spPr>
          <a:xfrm>
            <a:off x="5614988" y="985838"/>
            <a:ext cx="2886075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987" b="1" dirty="0">
                <a:solidFill>
                  <a:srgbClr val="C1121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The Crisis</a:t>
            </a:r>
            <a:endParaRPr lang="en-US" sz="987" dirty="0"/>
          </a:p>
        </p:txBody>
      </p:sp>
      <p:sp>
        <p:nvSpPr>
          <p:cNvPr id="11" name="Text 7"/>
          <p:cNvSpPr/>
          <p:nvPr/>
        </p:nvSpPr>
        <p:spPr>
          <a:xfrm>
            <a:off x="5614988" y="1285875"/>
            <a:ext cx="2886075" cy="70051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780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Medical advances keep us </a:t>
            </a:r>
            <a:r>
              <a:rPr lang="en-US" sz="734" b="1" dirty="0">
                <a:solidFill>
                  <a:srgbClr val="C1121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alive longer</a:t>
            </a:r>
            <a:r>
              <a:rPr lang="en-US" sz="780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, but don't keep us </a:t>
            </a:r>
            <a:r>
              <a:rPr lang="en-US" sz="734" b="1" dirty="0">
                <a:solidFill>
                  <a:srgbClr val="C1121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healthy longer</a:t>
            </a:r>
            <a:r>
              <a:rPr lang="en-US" sz="780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. Since 2000 the gap has </a:t>
            </a:r>
            <a:r>
              <a:rPr lang="en-US" sz="780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widened 45% </a:t>
            </a:r>
            <a:r>
              <a:rPr lang="en-US" sz="780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from 11 to 16 years—that's 16 years lived with chronic disease, disability, and diminished quality of life.</a:t>
            </a:r>
            <a:endParaRPr lang="en-US" sz="780" dirty="0"/>
          </a:p>
        </p:txBody>
      </p:sp>
      <p:sp>
        <p:nvSpPr>
          <p:cNvPr id="12" name="Shape 8"/>
          <p:cNvSpPr/>
          <p:nvPr/>
        </p:nvSpPr>
        <p:spPr>
          <a:xfrm>
            <a:off x="5472113" y="2257425"/>
            <a:ext cx="3171825" cy="2189559"/>
          </a:xfrm>
          <a:prstGeom prst="rect">
            <a:avLst/>
          </a:prstGeom>
          <a:solidFill>
            <a:srgbClr val="7209B7">
              <a:alpha val="5000"/>
            </a:srgbClr>
          </a:solidFill>
          <a:ln/>
        </p:spPr>
        <p:txBody>
          <a:bodyPr/>
          <a:lstStyle/>
          <a:p>
            <a:endParaRPr/>
          </a:p>
        </p:txBody>
      </p:sp>
      <p:sp>
        <p:nvSpPr>
          <p:cNvPr id="13" name="Shape 9"/>
          <p:cNvSpPr/>
          <p:nvPr/>
        </p:nvSpPr>
        <p:spPr>
          <a:xfrm>
            <a:off x="5472113" y="2257425"/>
            <a:ext cx="35719" cy="2189559"/>
          </a:xfrm>
          <a:prstGeom prst="rect">
            <a:avLst/>
          </a:prstGeom>
          <a:solidFill>
            <a:srgbClr val="00B4D8"/>
          </a:solidFill>
          <a:ln/>
        </p:spPr>
        <p:txBody>
          <a:bodyPr/>
          <a:lstStyle/>
          <a:p>
            <a:endParaRPr/>
          </a:p>
        </p:txBody>
      </p:sp>
      <p:sp>
        <p:nvSpPr>
          <p:cNvPr id="14" name="Text 10"/>
          <p:cNvSpPr/>
          <p:nvPr/>
        </p:nvSpPr>
        <p:spPr>
          <a:xfrm>
            <a:off x="5614988" y="2400300"/>
            <a:ext cx="2886075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987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The Economic Opportunity</a:t>
            </a:r>
            <a:endParaRPr lang="en-US" sz="987" dirty="0"/>
          </a:p>
        </p:txBody>
      </p:sp>
      <p:sp>
        <p:nvSpPr>
          <p:cNvPr id="15" name="Text 11"/>
          <p:cNvSpPr/>
          <p:nvPr/>
        </p:nvSpPr>
        <p:spPr>
          <a:xfrm>
            <a:off x="5614988" y="2700338"/>
            <a:ext cx="2886075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72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Adding </a:t>
            </a:r>
            <a:r>
              <a:rPr lang="en-US" sz="683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 year of healthspan = 4-5% of GDP annually</a:t>
            </a:r>
            <a:endParaRPr lang="en-US" sz="727" dirty="0"/>
          </a:p>
        </p:txBody>
      </p:sp>
      <p:sp>
        <p:nvSpPr>
          <p:cNvPr id="16" name="Shape 12"/>
          <p:cNvSpPr/>
          <p:nvPr/>
        </p:nvSpPr>
        <p:spPr>
          <a:xfrm>
            <a:off x="5614988" y="2957513"/>
            <a:ext cx="2886075" cy="342900"/>
          </a:xfrm>
          <a:prstGeom prst="rect">
            <a:avLst/>
          </a:prstGeom>
          <a:solidFill>
            <a:srgbClr val="FFFFFF">
              <a:alpha val="80000"/>
            </a:srgbClr>
          </a:solidFill>
          <a:ln/>
        </p:spPr>
        <p:txBody>
          <a:bodyPr/>
          <a:lstStyle/>
          <a:p>
            <a:endParaRPr/>
          </a:p>
        </p:txBody>
      </p:sp>
      <p:sp>
        <p:nvSpPr>
          <p:cNvPr id="17" name="Text 13"/>
          <p:cNvSpPr/>
          <p:nvPr/>
        </p:nvSpPr>
        <p:spPr>
          <a:xfrm>
            <a:off x="5722144" y="3059311"/>
            <a:ext cx="429155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3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Total UAE</a:t>
            </a:r>
            <a:endParaRPr lang="en-US" sz="634" dirty="0"/>
          </a:p>
        </p:txBody>
      </p:sp>
      <p:sp>
        <p:nvSpPr>
          <p:cNvPr id="18" name="Text 14"/>
          <p:cNvSpPr/>
          <p:nvPr/>
        </p:nvSpPr>
        <p:spPr>
          <a:xfrm>
            <a:off x="7460866" y="3043238"/>
            <a:ext cx="933041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$16-20B/year</a:t>
            </a:r>
            <a:endParaRPr lang="en-US" sz="784" dirty="0"/>
          </a:p>
        </p:txBody>
      </p:sp>
      <p:sp>
        <p:nvSpPr>
          <p:cNvPr id="19" name="Shape 15"/>
          <p:cNvSpPr/>
          <p:nvPr/>
        </p:nvSpPr>
        <p:spPr>
          <a:xfrm>
            <a:off x="5614988" y="3371850"/>
            <a:ext cx="2886075" cy="342900"/>
          </a:xfrm>
          <a:prstGeom prst="rect">
            <a:avLst/>
          </a:prstGeom>
          <a:solidFill>
            <a:srgbClr val="FFFFFF">
              <a:alpha val="80000"/>
            </a:srgbClr>
          </a:solidFill>
          <a:ln/>
        </p:spPr>
        <p:txBody>
          <a:bodyPr/>
          <a:lstStyle/>
          <a:p>
            <a:endParaRPr/>
          </a:p>
        </p:txBody>
      </p:sp>
      <p:sp>
        <p:nvSpPr>
          <p:cNvPr id="20" name="Text 16"/>
          <p:cNvSpPr/>
          <p:nvPr/>
        </p:nvSpPr>
        <p:spPr>
          <a:xfrm>
            <a:off x="5722144" y="3473648"/>
            <a:ext cx="931199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3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Thiqa (1M members)</a:t>
            </a:r>
            <a:endParaRPr lang="en-US" sz="634" dirty="0"/>
          </a:p>
        </p:txBody>
      </p:sp>
      <p:sp>
        <p:nvSpPr>
          <p:cNvPr id="21" name="Text 17"/>
          <p:cNvSpPr/>
          <p:nvPr/>
        </p:nvSpPr>
        <p:spPr>
          <a:xfrm>
            <a:off x="7591630" y="3457575"/>
            <a:ext cx="802277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$1.4-2.2B/year</a:t>
            </a:r>
            <a:endParaRPr lang="en-US" sz="784" dirty="0"/>
          </a:p>
        </p:txBody>
      </p:sp>
      <p:sp>
        <p:nvSpPr>
          <p:cNvPr id="22" name="Shape 18"/>
          <p:cNvSpPr/>
          <p:nvPr/>
        </p:nvSpPr>
        <p:spPr>
          <a:xfrm>
            <a:off x="5614988" y="3786188"/>
            <a:ext cx="2886075" cy="342900"/>
          </a:xfrm>
          <a:prstGeom prst="rect">
            <a:avLst/>
          </a:prstGeom>
          <a:solidFill>
            <a:srgbClr val="FFFFFF">
              <a:alpha val="80000"/>
            </a:srgbClr>
          </a:solidFill>
          <a:ln/>
        </p:spPr>
        <p:txBody>
          <a:bodyPr/>
          <a:lstStyle/>
          <a:p>
            <a:endParaRPr/>
          </a:p>
        </p:txBody>
      </p:sp>
      <p:sp>
        <p:nvSpPr>
          <p:cNvPr id="23" name="Text 19"/>
          <p:cNvSpPr/>
          <p:nvPr/>
        </p:nvSpPr>
        <p:spPr>
          <a:xfrm>
            <a:off x="5722144" y="3887986"/>
            <a:ext cx="1094947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3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Hayat AI (15K members)</a:t>
            </a:r>
            <a:endParaRPr lang="en-US" sz="634" dirty="0"/>
          </a:p>
        </p:txBody>
      </p:sp>
      <p:sp>
        <p:nvSpPr>
          <p:cNvPr id="24" name="Text 20"/>
          <p:cNvSpPr/>
          <p:nvPr/>
        </p:nvSpPr>
        <p:spPr>
          <a:xfrm>
            <a:off x="7555855" y="3871913"/>
            <a:ext cx="838051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$200-330M</a:t>
            </a:r>
            <a:endParaRPr lang="en-US" sz="784" dirty="0"/>
          </a:p>
        </p:txBody>
      </p:sp>
      <p:sp>
        <p:nvSpPr>
          <p:cNvPr id="25" name="Text 21"/>
          <p:cNvSpPr/>
          <p:nvPr/>
        </p:nvSpPr>
        <p:spPr>
          <a:xfrm>
            <a:off x="5614988" y="4186238"/>
            <a:ext cx="2886075" cy="11787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568" i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Source: Nature Aging (2021), NFX (2025)</a:t>
            </a:r>
            <a:endParaRPr lang="en-US" sz="568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74212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480982" y="250031"/>
            <a:ext cx="3552155" cy="313612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602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 Crisis: UAE Ranks #7 Worst</a:t>
            </a:r>
            <a:endParaRPr lang="en-US" sz="1602" dirty="0"/>
          </a:p>
        </p:txBody>
      </p:sp>
      <p:sp>
        <p:nvSpPr>
          <p:cNvPr id="4" name="Text 1"/>
          <p:cNvSpPr/>
          <p:nvPr/>
        </p:nvSpPr>
        <p:spPr>
          <a:xfrm>
            <a:off x="428625" y="735806"/>
            <a:ext cx="828675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834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Years Lived in Poor Health - International Comparison</a:t>
            </a:r>
            <a:endParaRPr lang="en-US" sz="834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9156" y="1085850"/>
            <a:ext cx="4036219" cy="3429000"/>
          </a:xfrm>
          <a:prstGeom prst="rect">
            <a:avLst/>
          </a:prstGeom>
        </p:spPr>
      </p:pic>
      <p:sp>
        <p:nvSpPr>
          <p:cNvPr id="7" name="Shape 2"/>
          <p:cNvSpPr/>
          <p:nvPr/>
        </p:nvSpPr>
        <p:spPr>
          <a:xfrm>
            <a:off x="428625" y="4657725"/>
            <a:ext cx="8286750" cy="834368"/>
          </a:xfrm>
          <a:prstGeom prst="rect">
            <a:avLst/>
          </a:prstGeom>
          <a:solidFill>
            <a:srgbClr val="E63946">
              <a:alpha val="8000"/>
            </a:srgbClr>
          </a:solidFill>
          <a:ln/>
        </p:spPr>
        <p:txBody>
          <a:bodyPr/>
          <a:lstStyle/>
          <a:p>
            <a:endParaRPr/>
          </a:p>
        </p:txBody>
      </p:sp>
      <p:sp>
        <p:nvSpPr>
          <p:cNvPr id="8" name="Shape 3"/>
          <p:cNvSpPr/>
          <p:nvPr/>
        </p:nvSpPr>
        <p:spPr>
          <a:xfrm>
            <a:off x="428625" y="4657725"/>
            <a:ext cx="42863" cy="834368"/>
          </a:xfrm>
          <a:prstGeom prst="rect">
            <a:avLst/>
          </a:prstGeom>
          <a:solidFill>
            <a:srgbClr val="E63946"/>
          </a:solidFill>
          <a:ln/>
        </p:spPr>
        <p:txBody>
          <a:bodyPr/>
          <a:lstStyle/>
          <a:p>
            <a:endParaRPr/>
          </a:p>
        </p:txBody>
      </p:sp>
      <p:sp>
        <p:nvSpPr>
          <p:cNvPr id="9" name="Text 4"/>
          <p:cNvSpPr/>
          <p:nvPr/>
        </p:nvSpPr>
        <p:spPr>
          <a:xfrm>
            <a:off x="642938" y="4800600"/>
            <a:ext cx="7858125" cy="34047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85" b="1" dirty="0">
                <a:solidFill>
                  <a:srgbClr val="C1121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UAE ranks #7 globally</a:t>
            </a:r>
            <a:r>
              <a:rPr lang="en-US" sz="780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with </a:t>
            </a:r>
            <a:r>
              <a:rPr lang="en-US" sz="885" b="1" dirty="0">
                <a:solidFill>
                  <a:srgbClr val="C1121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15.9 years lived in poor health</a:t>
            </a:r>
            <a:r>
              <a:rPr lang="en-US" sz="780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(Health-Adjusted Life Expectancy 67.3 years, Life Expectancy 83.2 years). This isn't just a local challenge—it's a crisis where UAE is among the worst performers. The opportunity to improve healthspan is massive, and the urgency is clear.</a:t>
            </a:r>
            <a:endParaRPr lang="en-US" sz="885" dirty="0"/>
          </a:p>
        </p:txBody>
      </p:sp>
      <p:pic>
        <p:nvPicPr>
          <p:cNvPr id="11" name="Picture 10" descr="A person in a chair with a health report&#10;&#10;AI-generated content may be incorrect.">
            <a:extLst>
              <a:ext uri="{FF2B5EF4-FFF2-40B4-BE49-F238E27FC236}">
                <a16:creationId xmlns:a16="http://schemas.microsoft.com/office/drawing/2014/main" id="{2568C93B-FA82-4605-178B-30FD170D9F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4149" y="1411941"/>
            <a:ext cx="5055497" cy="264571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26506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28625" y="250031"/>
            <a:ext cx="828675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602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The Financial Impact: Year-by-Year</a:t>
            </a:r>
            <a:endParaRPr lang="en-US" sz="1602" dirty="0"/>
          </a:p>
        </p:txBody>
      </p:sp>
      <p:sp>
        <p:nvSpPr>
          <p:cNvPr id="4" name="Shape 1"/>
          <p:cNvSpPr/>
          <p:nvPr/>
        </p:nvSpPr>
        <p:spPr>
          <a:xfrm>
            <a:off x="428625" y="807244"/>
            <a:ext cx="4036219" cy="3457575"/>
          </a:xfrm>
          <a:prstGeom prst="rect">
            <a:avLst/>
          </a:prstGeom>
          <a:solidFill>
            <a:srgbClr val="E63946">
              <a:alpha val="8000"/>
            </a:srgbClr>
          </a:solidFill>
          <a:ln/>
        </p:spPr>
        <p:txBody>
          <a:bodyPr/>
          <a:lstStyle/>
          <a:p>
            <a:endParaRPr/>
          </a:p>
        </p:txBody>
      </p:sp>
      <p:sp>
        <p:nvSpPr>
          <p:cNvPr id="5" name="Text 2"/>
          <p:cNvSpPr/>
          <p:nvPr/>
        </p:nvSpPr>
        <p:spPr>
          <a:xfrm>
            <a:off x="642938" y="1021556"/>
            <a:ext cx="3607594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090" b="1" dirty="0">
                <a:solidFill>
                  <a:srgbClr val="C1121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+1 Year Lifespan (Without Healthspan)</a:t>
            </a:r>
            <a:endParaRPr lang="en-US" sz="1090" dirty="0"/>
          </a:p>
        </p:txBody>
      </p:sp>
      <p:sp>
        <p:nvSpPr>
          <p:cNvPr id="6" name="Text 3"/>
          <p:cNvSpPr/>
          <p:nvPr/>
        </p:nvSpPr>
        <p:spPr>
          <a:xfrm>
            <a:off x="642938" y="1364456"/>
            <a:ext cx="3607594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683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The Cost of Living Longer, But Sicker</a:t>
            </a:r>
            <a:endParaRPr lang="en-US" sz="683" dirty="0"/>
          </a:p>
        </p:txBody>
      </p:sp>
      <p:sp>
        <p:nvSpPr>
          <p:cNvPr id="7" name="Text 4"/>
          <p:cNvSpPr/>
          <p:nvPr/>
        </p:nvSpPr>
        <p:spPr>
          <a:xfrm>
            <a:off x="642938" y="1725216"/>
            <a:ext cx="1402993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72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Thiqa Insurance (Gov Funded)</a:t>
            </a:r>
            <a:endParaRPr lang="en-US" sz="727" dirty="0"/>
          </a:p>
        </p:txBody>
      </p:sp>
      <p:sp>
        <p:nvSpPr>
          <p:cNvPr id="8" name="Text 5"/>
          <p:cNvSpPr/>
          <p:nvPr/>
        </p:nvSpPr>
        <p:spPr>
          <a:xfrm>
            <a:off x="3598120" y="1714500"/>
            <a:ext cx="588076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C1121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-$1,900</a:t>
            </a:r>
            <a:endParaRPr lang="en-US" sz="784" dirty="0"/>
          </a:p>
        </p:txBody>
      </p:sp>
      <p:sp>
        <p:nvSpPr>
          <p:cNvPr id="9" name="Text 6"/>
          <p:cNvSpPr/>
          <p:nvPr/>
        </p:nvSpPr>
        <p:spPr>
          <a:xfrm>
            <a:off x="642938" y="2039541"/>
            <a:ext cx="1096454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72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Direct Healthcare Costs</a:t>
            </a:r>
            <a:endParaRPr lang="en-US" sz="727" dirty="0"/>
          </a:p>
        </p:txBody>
      </p:sp>
      <p:sp>
        <p:nvSpPr>
          <p:cNvPr id="10" name="Text 7"/>
          <p:cNvSpPr/>
          <p:nvPr/>
        </p:nvSpPr>
        <p:spPr>
          <a:xfrm>
            <a:off x="3597073" y="2028825"/>
            <a:ext cx="65345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C1121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-$8,200</a:t>
            </a:r>
            <a:endParaRPr lang="en-US" sz="784" dirty="0"/>
          </a:p>
        </p:txBody>
      </p:sp>
      <p:sp>
        <p:nvSpPr>
          <p:cNvPr id="11" name="Text 8"/>
          <p:cNvSpPr/>
          <p:nvPr/>
        </p:nvSpPr>
        <p:spPr>
          <a:xfrm>
            <a:off x="642938" y="2353866"/>
            <a:ext cx="1059033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72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Government Subsidies</a:t>
            </a:r>
            <a:endParaRPr lang="en-US" sz="727" dirty="0"/>
          </a:p>
        </p:txBody>
      </p:sp>
      <p:sp>
        <p:nvSpPr>
          <p:cNvPr id="12" name="Text 9"/>
          <p:cNvSpPr/>
          <p:nvPr/>
        </p:nvSpPr>
        <p:spPr>
          <a:xfrm>
            <a:off x="3597073" y="2343150"/>
            <a:ext cx="65345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C1121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-$6,800</a:t>
            </a:r>
            <a:endParaRPr lang="en-US" sz="784" dirty="0"/>
          </a:p>
        </p:txBody>
      </p:sp>
      <p:sp>
        <p:nvSpPr>
          <p:cNvPr id="13" name="Text 10"/>
          <p:cNvSpPr/>
          <p:nvPr/>
        </p:nvSpPr>
        <p:spPr>
          <a:xfrm>
            <a:off x="642938" y="2668191"/>
            <a:ext cx="1199062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72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Lost Productivity (Patient)</a:t>
            </a:r>
            <a:endParaRPr lang="en-US" sz="727" dirty="0"/>
          </a:p>
        </p:txBody>
      </p:sp>
      <p:sp>
        <p:nvSpPr>
          <p:cNvPr id="14" name="Text 11"/>
          <p:cNvSpPr/>
          <p:nvPr/>
        </p:nvSpPr>
        <p:spPr>
          <a:xfrm>
            <a:off x="3597073" y="2657475"/>
            <a:ext cx="403957" cy="16209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C1121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-$12,000</a:t>
            </a:r>
            <a:endParaRPr lang="en-US" sz="784" dirty="0"/>
          </a:p>
        </p:txBody>
      </p:sp>
      <p:sp>
        <p:nvSpPr>
          <p:cNvPr id="15" name="Text 12"/>
          <p:cNvSpPr/>
          <p:nvPr/>
        </p:nvSpPr>
        <p:spPr>
          <a:xfrm>
            <a:off x="642938" y="2982516"/>
            <a:ext cx="1152851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72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Family Caregiver Burden</a:t>
            </a:r>
            <a:endParaRPr lang="en-US" sz="727" dirty="0"/>
          </a:p>
        </p:txBody>
      </p:sp>
      <p:sp>
        <p:nvSpPr>
          <p:cNvPr id="16" name="Text 13"/>
          <p:cNvSpPr/>
          <p:nvPr/>
        </p:nvSpPr>
        <p:spPr>
          <a:xfrm>
            <a:off x="3597073" y="2971800"/>
            <a:ext cx="65345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C1121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-$11,000</a:t>
            </a:r>
            <a:endParaRPr lang="en-US" sz="784" dirty="0"/>
          </a:p>
        </p:txBody>
      </p:sp>
      <p:sp>
        <p:nvSpPr>
          <p:cNvPr id="17" name="Text 14"/>
          <p:cNvSpPr/>
          <p:nvPr/>
        </p:nvSpPr>
        <p:spPr>
          <a:xfrm>
            <a:off x="642938" y="3296841"/>
            <a:ext cx="1124248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72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Indirect Economic Costs</a:t>
            </a:r>
            <a:endParaRPr lang="en-US" sz="727" dirty="0"/>
          </a:p>
        </p:txBody>
      </p:sp>
      <p:sp>
        <p:nvSpPr>
          <p:cNvPr id="18" name="Text 15"/>
          <p:cNvSpPr/>
          <p:nvPr/>
        </p:nvSpPr>
        <p:spPr>
          <a:xfrm>
            <a:off x="3597073" y="3286125"/>
            <a:ext cx="65345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C1121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-$8,200</a:t>
            </a:r>
            <a:endParaRPr lang="en-US" sz="784" dirty="0"/>
          </a:p>
        </p:txBody>
      </p:sp>
      <p:sp>
        <p:nvSpPr>
          <p:cNvPr id="19" name="Text 16"/>
          <p:cNvSpPr/>
          <p:nvPr/>
        </p:nvSpPr>
        <p:spPr>
          <a:xfrm>
            <a:off x="642938" y="3746897"/>
            <a:ext cx="1055852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683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Total Cost Per Person</a:t>
            </a:r>
            <a:endParaRPr lang="en-US" sz="683" dirty="0"/>
          </a:p>
        </p:txBody>
      </p:sp>
      <p:sp>
        <p:nvSpPr>
          <p:cNvPr id="20" name="Text 17"/>
          <p:cNvSpPr/>
          <p:nvPr/>
        </p:nvSpPr>
        <p:spPr>
          <a:xfrm>
            <a:off x="3597073" y="3707605"/>
            <a:ext cx="472886" cy="19614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987" b="1" dirty="0">
                <a:solidFill>
                  <a:srgbClr val="C1121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-$</a:t>
            </a:r>
            <a:r>
              <a:rPr lang="en-US" sz="900" b="1" dirty="0">
                <a:solidFill>
                  <a:srgbClr val="C1121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48,000</a:t>
            </a:r>
            <a:endParaRPr lang="en-US" sz="987" dirty="0"/>
          </a:p>
        </p:txBody>
      </p:sp>
      <p:sp>
        <p:nvSpPr>
          <p:cNvPr id="21" name="Shape 18"/>
          <p:cNvSpPr/>
          <p:nvPr/>
        </p:nvSpPr>
        <p:spPr>
          <a:xfrm>
            <a:off x="4679156" y="760809"/>
            <a:ext cx="4036219" cy="3457575"/>
          </a:xfrm>
          <a:prstGeom prst="rect">
            <a:avLst/>
          </a:prstGeom>
          <a:solidFill>
            <a:srgbClr val="7209B7">
              <a:alpha val="8000"/>
            </a:srgbClr>
          </a:solidFill>
          <a:ln/>
        </p:spPr>
        <p:txBody>
          <a:bodyPr/>
          <a:lstStyle/>
          <a:p>
            <a:endParaRPr/>
          </a:p>
        </p:txBody>
      </p:sp>
      <p:sp>
        <p:nvSpPr>
          <p:cNvPr id="22" name="Text 19"/>
          <p:cNvSpPr/>
          <p:nvPr/>
        </p:nvSpPr>
        <p:spPr>
          <a:xfrm>
            <a:off x="4893469" y="1021556"/>
            <a:ext cx="3607594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090" b="1" dirty="0">
                <a:solidFill>
                  <a:srgbClr val="05668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+1 Year Healthspan (Closing the Gap)</a:t>
            </a:r>
            <a:endParaRPr lang="en-US" sz="1090" dirty="0"/>
          </a:p>
        </p:txBody>
      </p:sp>
      <p:sp>
        <p:nvSpPr>
          <p:cNvPr id="23" name="Text 20"/>
          <p:cNvSpPr/>
          <p:nvPr/>
        </p:nvSpPr>
        <p:spPr>
          <a:xfrm>
            <a:off x="4893469" y="1364456"/>
            <a:ext cx="3607594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683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The Value of Living Longer AND Healthier</a:t>
            </a:r>
            <a:endParaRPr lang="en-US" sz="683" dirty="0"/>
          </a:p>
        </p:txBody>
      </p:sp>
      <p:sp>
        <p:nvSpPr>
          <p:cNvPr id="24" name="Text 21"/>
          <p:cNvSpPr/>
          <p:nvPr/>
        </p:nvSpPr>
        <p:spPr>
          <a:xfrm>
            <a:off x="4893469" y="1725216"/>
            <a:ext cx="895034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72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Healthcare Savings</a:t>
            </a:r>
            <a:endParaRPr lang="en-US" sz="727" dirty="0"/>
          </a:p>
        </p:txBody>
      </p:sp>
      <p:sp>
        <p:nvSpPr>
          <p:cNvPr id="25" name="Text 22"/>
          <p:cNvSpPr/>
          <p:nvPr/>
        </p:nvSpPr>
        <p:spPr>
          <a:xfrm>
            <a:off x="7753648" y="1714500"/>
            <a:ext cx="747415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05668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+$50,000</a:t>
            </a:r>
            <a:endParaRPr lang="en-US" sz="784" dirty="0"/>
          </a:p>
        </p:txBody>
      </p:sp>
      <p:sp>
        <p:nvSpPr>
          <p:cNvPr id="26" name="Text 23"/>
          <p:cNvSpPr/>
          <p:nvPr/>
        </p:nvSpPr>
        <p:spPr>
          <a:xfrm>
            <a:off x="4893469" y="2039541"/>
            <a:ext cx="1003641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72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Productivity Restored</a:t>
            </a:r>
            <a:endParaRPr lang="en-US" sz="727" dirty="0"/>
          </a:p>
        </p:txBody>
      </p:sp>
      <p:sp>
        <p:nvSpPr>
          <p:cNvPr id="27" name="Text 24"/>
          <p:cNvSpPr/>
          <p:nvPr/>
        </p:nvSpPr>
        <p:spPr>
          <a:xfrm>
            <a:off x="7729656" y="2049983"/>
            <a:ext cx="682033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05668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+$16,000</a:t>
            </a:r>
            <a:endParaRPr lang="en-US" sz="784" dirty="0"/>
          </a:p>
        </p:txBody>
      </p:sp>
      <p:sp>
        <p:nvSpPr>
          <p:cNvPr id="28" name="Text 25"/>
          <p:cNvSpPr/>
          <p:nvPr/>
        </p:nvSpPr>
        <p:spPr>
          <a:xfrm>
            <a:off x="4893469" y="2353866"/>
            <a:ext cx="1141354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72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Family Burden Removed</a:t>
            </a:r>
            <a:endParaRPr lang="en-US" sz="727" dirty="0"/>
          </a:p>
        </p:txBody>
      </p:sp>
      <p:sp>
        <p:nvSpPr>
          <p:cNvPr id="29" name="Text 26"/>
          <p:cNvSpPr/>
          <p:nvPr/>
        </p:nvSpPr>
        <p:spPr>
          <a:xfrm>
            <a:off x="7729656" y="2376487"/>
            <a:ext cx="682033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05668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+$11,000</a:t>
            </a:r>
            <a:endParaRPr lang="en-US" sz="784" dirty="0"/>
          </a:p>
        </p:txBody>
      </p:sp>
      <p:sp>
        <p:nvSpPr>
          <p:cNvPr id="30" name="Text 27"/>
          <p:cNvSpPr/>
          <p:nvPr/>
        </p:nvSpPr>
        <p:spPr>
          <a:xfrm>
            <a:off x="4893469" y="2668191"/>
            <a:ext cx="1132954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72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Economic Value Created</a:t>
            </a:r>
            <a:endParaRPr lang="en-US" sz="727" dirty="0"/>
          </a:p>
        </p:txBody>
      </p:sp>
      <p:sp>
        <p:nvSpPr>
          <p:cNvPr id="31" name="Text 28"/>
          <p:cNvSpPr/>
          <p:nvPr/>
        </p:nvSpPr>
        <p:spPr>
          <a:xfrm>
            <a:off x="7729656" y="2634142"/>
            <a:ext cx="682033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05668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+$8,200</a:t>
            </a:r>
            <a:endParaRPr lang="en-US" sz="784" dirty="0"/>
          </a:p>
        </p:txBody>
      </p:sp>
      <p:sp>
        <p:nvSpPr>
          <p:cNvPr id="32" name="Text 29"/>
          <p:cNvSpPr/>
          <p:nvPr/>
        </p:nvSpPr>
        <p:spPr>
          <a:xfrm>
            <a:off x="4893469" y="2982516"/>
            <a:ext cx="1140544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72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Minus Healthy Year Cost</a:t>
            </a:r>
            <a:endParaRPr lang="en-US" sz="727" dirty="0"/>
          </a:p>
        </p:txBody>
      </p:sp>
      <p:sp>
        <p:nvSpPr>
          <p:cNvPr id="33" name="Text 30"/>
          <p:cNvSpPr/>
          <p:nvPr/>
        </p:nvSpPr>
        <p:spPr>
          <a:xfrm>
            <a:off x="7729656" y="2975372"/>
            <a:ext cx="588076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C1121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-$2,200</a:t>
            </a:r>
            <a:endParaRPr lang="en-US" sz="784" dirty="0"/>
          </a:p>
        </p:txBody>
      </p:sp>
      <p:sp>
        <p:nvSpPr>
          <p:cNvPr id="34" name="Text 31"/>
          <p:cNvSpPr/>
          <p:nvPr/>
        </p:nvSpPr>
        <p:spPr>
          <a:xfrm>
            <a:off x="4893469" y="3296841"/>
            <a:ext cx="65" cy="14125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endParaRPr lang="en-US" sz="727" dirty="0"/>
          </a:p>
        </p:txBody>
      </p:sp>
      <p:sp>
        <p:nvSpPr>
          <p:cNvPr id="35" name="Text 32"/>
          <p:cNvSpPr/>
          <p:nvPr/>
        </p:nvSpPr>
        <p:spPr>
          <a:xfrm>
            <a:off x="7753648" y="3286125"/>
            <a:ext cx="634051" cy="166071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endParaRPr lang="en-US" sz="900" dirty="0"/>
          </a:p>
        </p:txBody>
      </p:sp>
      <p:sp>
        <p:nvSpPr>
          <p:cNvPr id="36" name="Text 33"/>
          <p:cNvSpPr/>
          <p:nvPr/>
        </p:nvSpPr>
        <p:spPr>
          <a:xfrm>
            <a:off x="4893469" y="3746897"/>
            <a:ext cx="1052559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683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Net Value Per Person</a:t>
            </a:r>
            <a:endParaRPr lang="en-US" sz="683" dirty="0"/>
          </a:p>
        </p:txBody>
      </p:sp>
      <p:sp>
        <p:nvSpPr>
          <p:cNvPr id="37" name="Text 34"/>
          <p:cNvSpPr/>
          <p:nvPr/>
        </p:nvSpPr>
        <p:spPr>
          <a:xfrm>
            <a:off x="7729656" y="3668315"/>
            <a:ext cx="934269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987" b="1" dirty="0">
                <a:solidFill>
                  <a:srgbClr val="05668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+$50,000</a:t>
            </a:r>
            <a:endParaRPr lang="en-US" sz="987" dirty="0"/>
          </a:p>
        </p:txBody>
      </p:sp>
      <p:sp>
        <p:nvSpPr>
          <p:cNvPr id="38" name="Shape 35"/>
          <p:cNvSpPr/>
          <p:nvPr/>
        </p:nvSpPr>
        <p:spPr>
          <a:xfrm>
            <a:off x="428625" y="4386263"/>
            <a:ext cx="8286750" cy="1207294"/>
          </a:xfrm>
          <a:prstGeom prst="rect">
            <a:avLst/>
          </a:prstGeom>
          <a:solidFill>
            <a:srgbClr val="00B4D8">
              <a:alpha val="8000"/>
            </a:srgbClr>
          </a:solidFill>
          <a:ln/>
        </p:spPr>
        <p:txBody>
          <a:bodyPr/>
          <a:lstStyle/>
          <a:p>
            <a:endParaRPr/>
          </a:p>
        </p:txBody>
      </p:sp>
      <p:sp>
        <p:nvSpPr>
          <p:cNvPr id="39" name="Text 36"/>
          <p:cNvSpPr/>
          <p:nvPr/>
        </p:nvSpPr>
        <p:spPr>
          <a:xfrm>
            <a:off x="678656" y="4564856"/>
            <a:ext cx="7786688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885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Annual Impact on Thiqa Cohort in Gap (35,556 people aged 67-83)</a:t>
            </a:r>
            <a:endParaRPr lang="en-US" sz="885" dirty="0"/>
          </a:p>
        </p:txBody>
      </p:sp>
      <p:sp>
        <p:nvSpPr>
          <p:cNvPr id="40" name="Text 37"/>
          <p:cNvSpPr/>
          <p:nvPr/>
        </p:nvSpPr>
        <p:spPr>
          <a:xfrm>
            <a:off x="678656" y="4814888"/>
            <a:ext cx="7948524" cy="60007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397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Current Burden: $1.9B/year | Hayat AI Savings Potential: $560M over 5 years</a:t>
            </a:r>
          </a:p>
          <a:p>
            <a:pPr algn="ctr">
              <a:lnSpc>
                <a:spcPts val="2400"/>
              </a:lnSpc>
            </a:pPr>
            <a:r>
              <a:rPr lang="en-US" sz="1200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Additionally estimated UAE GDP gain for adding 1 healthy year is $19B</a:t>
            </a:r>
            <a:endParaRPr lang="en-US" sz="1200" dirty="0"/>
          </a:p>
        </p:txBody>
      </p:sp>
      <p:sp>
        <p:nvSpPr>
          <p:cNvPr id="41" name="Text 38"/>
          <p:cNvSpPr/>
          <p:nvPr/>
        </p:nvSpPr>
        <p:spPr>
          <a:xfrm>
            <a:off x="428625" y="5700713"/>
            <a:ext cx="8286750" cy="25237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00"/>
              </a:lnSpc>
            </a:pPr>
            <a:r>
              <a:rPr lang="en-US" sz="621" i="1" dirty="0">
                <a:solidFill>
                  <a:srgbClr val="5A6C7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*Based on cohort analysis: 35,556 Thiqa members currently in healthspan-lifespan gap (ages 67-83), with 2,222 new entrants annually. Hayat AI targets 15,000 members, of which ~4,500-6,000 are in relevant age group. Sources: World Bank, WHO, SCAD, PMC research. </a:t>
            </a:r>
            <a:r>
              <a:rPr lang="en-US" sz="700" i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Nature Aging (2021), NFX (2025)</a:t>
            </a:r>
            <a:endParaRPr lang="en-US" sz="621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580522" y="168542"/>
            <a:ext cx="7814640" cy="34624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436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The Solution: Detection + Monitoring + Prevention</a:t>
            </a:r>
            <a:endParaRPr lang="en-US" sz="2436" dirty="0"/>
          </a:p>
        </p:txBody>
      </p:sp>
      <p:sp>
        <p:nvSpPr>
          <p:cNvPr id="4" name="Shape 1"/>
          <p:cNvSpPr/>
          <p:nvPr/>
        </p:nvSpPr>
        <p:spPr>
          <a:xfrm>
            <a:off x="125105" y="707920"/>
            <a:ext cx="4188798" cy="4380135"/>
          </a:xfrm>
          <a:prstGeom prst="rect">
            <a:avLst/>
          </a:prstGeom>
          <a:solidFill>
            <a:srgbClr val="06B6D4">
              <a:alpha val="20000"/>
            </a:srgbClr>
          </a:solidFill>
          <a:ln w="198">
            <a:solidFill>
              <a:srgbClr val="5EEAD4">
                <a:alpha val="50000"/>
              </a:srgbClr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5" name="Shape 2"/>
          <p:cNvSpPr/>
          <p:nvPr/>
        </p:nvSpPr>
        <p:spPr>
          <a:xfrm>
            <a:off x="228600" y="857250"/>
            <a:ext cx="457200" cy="457200"/>
          </a:xfrm>
          <a:prstGeom prst="ellipse">
            <a:avLst/>
          </a:prstGeom>
          <a:solidFill>
            <a:srgbClr val="2DD4BF"/>
          </a:solidFill>
          <a:ln/>
        </p:spPr>
        <p:txBody>
          <a:bodyPr/>
          <a:lstStyle/>
          <a:p>
            <a:endParaRPr/>
          </a:p>
        </p:txBody>
      </p:sp>
      <p:sp>
        <p:nvSpPr>
          <p:cNvPr id="6" name="Text 3"/>
          <p:cNvSpPr/>
          <p:nvPr/>
        </p:nvSpPr>
        <p:spPr>
          <a:xfrm>
            <a:off x="228600" y="962803"/>
            <a:ext cx="457200" cy="24609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1595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1</a:t>
            </a:r>
            <a:endParaRPr lang="en-US" sz="1595" dirty="0"/>
          </a:p>
        </p:txBody>
      </p:sp>
      <p:sp>
        <p:nvSpPr>
          <p:cNvPr id="7" name="Text 4"/>
          <p:cNvSpPr/>
          <p:nvPr/>
        </p:nvSpPr>
        <p:spPr>
          <a:xfrm>
            <a:off x="800100" y="857250"/>
            <a:ext cx="1468351" cy="24282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499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Early Detection</a:t>
            </a:r>
            <a:endParaRPr lang="en-US" sz="1499" dirty="0"/>
          </a:p>
        </p:txBody>
      </p:sp>
      <p:sp>
        <p:nvSpPr>
          <p:cNvPr id="8" name="Text 5"/>
          <p:cNvSpPr/>
          <p:nvPr/>
        </p:nvSpPr>
        <p:spPr>
          <a:xfrm>
            <a:off x="800100" y="1114425"/>
            <a:ext cx="1881925" cy="18370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885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Secondary Prevention • Proactive</a:t>
            </a:r>
            <a:endParaRPr lang="en-US" sz="885" dirty="0"/>
          </a:p>
        </p:txBody>
      </p:sp>
      <p:sp>
        <p:nvSpPr>
          <p:cNvPr id="9" name="Text 6"/>
          <p:cNvSpPr/>
          <p:nvPr/>
        </p:nvSpPr>
        <p:spPr>
          <a:xfrm>
            <a:off x="228600" y="1485900"/>
            <a:ext cx="4000500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942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AI-powered screening using </a:t>
            </a:r>
            <a:r>
              <a:rPr lang="en-US" sz="885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six data sources</a:t>
            </a:r>
            <a:r>
              <a:rPr lang="en-US" sz="942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 detects disease </a:t>
            </a:r>
            <a:r>
              <a:rPr lang="en-US" sz="885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5-10 years before symptoms</a:t>
            </a:r>
            <a:r>
              <a:rPr lang="en-US" sz="942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.</a:t>
            </a:r>
            <a:endParaRPr lang="en-US" sz="942" dirty="0"/>
          </a:p>
        </p:txBody>
      </p:sp>
      <p:sp>
        <p:nvSpPr>
          <p:cNvPr id="10" name="Text 7"/>
          <p:cNvSpPr/>
          <p:nvPr/>
        </p:nvSpPr>
        <p:spPr>
          <a:xfrm>
            <a:off x="228600" y="2057400"/>
            <a:ext cx="184346" cy="18832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50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🩸</a:t>
            </a:r>
            <a:endParaRPr lang="en-US" sz="1050" dirty="0"/>
          </a:p>
        </p:txBody>
      </p:sp>
      <p:sp>
        <p:nvSpPr>
          <p:cNvPr id="11" name="Text 8"/>
          <p:cNvSpPr/>
          <p:nvPr/>
        </p:nvSpPr>
        <p:spPr>
          <a:xfrm>
            <a:off x="492919" y="2057400"/>
            <a:ext cx="894476" cy="16107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784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Blood Biomarkers</a:t>
            </a:r>
            <a:endParaRPr lang="en-US" sz="784" dirty="0"/>
          </a:p>
        </p:txBody>
      </p:sp>
      <p:sp>
        <p:nvSpPr>
          <p:cNvPr id="12" name="Text 9"/>
          <p:cNvSpPr/>
          <p:nvPr/>
        </p:nvSpPr>
        <p:spPr>
          <a:xfrm>
            <a:off x="492919" y="2228850"/>
            <a:ext cx="3627596" cy="13125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Traditional lab tests for metabolic markers plus optional early cancer screening test</a:t>
            </a:r>
            <a:endParaRPr lang="en-US" sz="727" dirty="0"/>
          </a:p>
        </p:txBody>
      </p:sp>
      <p:sp>
        <p:nvSpPr>
          <p:cNvPr id="13" name="Text 10"/>
          <p:cNvSpPr/>
          <p:nvPr/>
        </p:nvSpPr>
        <p:spPr>
          <a:xfrm>
            <a:off x="228600" y="2457450"/>
            <a:ext cx="184346" cy="18832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50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🧬</a:t>
            </a:r>
            <a:endParaRPr lang="en-US" sz="1050" dirty="0"/>
          </a:p>
        </p:txBody>
      </p:sp>
      <p:sp>
        <p:nvSpPr>
          <p:cNvPr id="14" name="Text 11"/>
          <p:cNvSpPr/>
          <p:nvPr/>
        </p:nvSpPr>
        <p:spPr>
          <a:xfrm>
            <a:off x="492919" y="2457450"/>
            <a:ext cx="857607" cy="16107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784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Genome Analysis</a:t>
            </a:r>
            <a:endParaRPr lang="en-US" sz="784" dirty="0"/>
          </a:p>
        </p:txBody>
      </p:sp>
      <p:sp>
        <p:nvSpPr>
          <p:cNvPr id="15" name="Text 12"/>
          <p:cNvSpPr/>
          <p:nvPr/>
        </p:nvSpPr>
        <p:spPr>
          <a:xfrm>
            <a:off x="492919" y="2628900"/>
            <a:ext cx="1780937" cy="13029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Accelerated access via Thiqa partnership</a:t>
            </a:r>
            <a:endParaRPr lang="en-US" sz="727" dirty="0"/>
          </a:p>
        </p:txBody>
      </p:sp>
      <p:sp>
        <p:nvSpPr>
          <p:cNvPr id="16" name="Text 13"/>
          <p:cNvSpPr/>
          <p:nvPr/>
        </p:nvSpPr>
        <p:spPr>
          <a:xfrm>
            <a:off x="228600" y="2857500"/>
            <a:ext cx="184346" cy="18832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50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🏥</a:t>
            </a:r>
            <a:endParaRPr lang="en-US" sz="1050" dirty="0"/>
          </a:p>
        </p:txBody>
      </p:sp>
      <p:sp>
        <p:nvSpPr>
          <p:cNvPr id="17" name="Text 14"/>
          <p:cNvSpPr/>
          <p:nvPr/>
        </p:nvSpPr>
        <p:spPr>
          <a:xfrm>
            <a:off x="492919" y="2857500"/>
            <a:ext cx="839974" cy="16107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784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Medical Imaging</a:t>
            </a:r>
            <a:endParaRPr lang="en-US" sz="784" dirty="0"/>
          </a:p>
        </p:txBody>
      </p:sp>
      <p:sp>
        <p:nvSpPr>
          <p:cNvPr id="18" name="Text 15"/>
          <p:cNvSpPr/>
          <p:nvPr/>
        </p:nvSpPr>
        <p:spPr>
          <a:xfrm>
            <a:off x="492919" y="3028950"/>
            <a:ext cx="1756891" cy="13029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CT, MRI, ultrasound for structural issues</a:t>
            </a:r>
            <a:endParaRPr lang="en-US" sz="727" dirty="0"/>
          </a:p>
        </p:txBody>
      </p:sp>
      <p:sp>
        <p:nvSpPr>
          <p:cNvPr id="19" name="Shape 16"/>
          <p:cNvSpPr/>
          <p:nvPr/>
        </p:nvSpPr>
        <p:spPr>
          <a:xfrm>
            <a:off x="228600" y="3257550"/>
            <a:ext cx="4000500" cy="596439"/>
          </a:xfrm>
          <a:prstGeom prst="rect">
            <a:avLst/>
          </a:prstGeom>
          <a:solidFill>
            <a:schemeClr val="bg1">
              <a:lumMod val="95000"/>
              <a:alpha val="30000"/>
            </a:schemeClr>
          </a:solidFill>
          <a:ln w="99">
            <a:solidFill>
              <a:srgbClr val="5EEAD4">
                <a:alpha val="50000"/>
              </a:srgbClr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20" name="Text 17"/>
          <p:cNvSpPr/>
          <p:nvPr/>
        </p:nvSpPr>
        <p:spPr>
          <a:xfrm>
            <a:off x="314325" y="3343275"/>
            <a:ext cx="184346" cy="18832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50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👁️</a:t>
            </a:r>
            <a:endParaRPr lang="en-US" sz="1050" dirty="0"/>
          </a:p>
        </p:txBody>
      </p:sp>
      <p:sp>
        <p:nvSpPr>
          <p:cNvPr id="21" name="Text 18"/>
          <p:cNvSpPr/>
          <p:nvPr/>
        </p:nvSpPr>
        <p:spPr>
          <a:xfrm>
            <a:off x="578644" y="3343275"/>
            <a:ext cx="1011495" cy="16107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784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AI Retinal Screening</a:t>
            </a:r>
            <a:endParaRPr lang="en-US" sz="784" dirty="0"/>
          </a:p>
        </p:txBody>
      </p:sp>
      <p:sp>
        <p:nvSpPr>
          <p:cNvPr id="22" name="Text 19"/>
          <p:cNvSpPr/>
          <p:nvPr/>
        </p:nvSpPr>
        <p:spPr>
          <a:xfrm>
            <a:off x="578644" y="3514725"/>
            <a:ext cx="2293898" cy="13029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Google Health AI • Detects diabetes, CVD, stroke risk</a:t>
            </a:r>
            <a:endParaRPr lang="en-US" sz="727" dirty="0"/>
          </a:p>
        </p:txBody>
      </p:sp>
      <p:sp>
        <p:nvSpPr>
          <p:cNvPr id="23" name="Text 20"/>
          <p:cNvSpPr/>
          <p:nvPr/>
        </p:nvSpPr>
        <p:spPr>
          <a:xfrm>
            <a:off x="578644" y="3686175"/>
            <a:ext cx="1764907" cy="10746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62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90% cheaper than CT/MRI • Smartphone-based</a:t>
            </a:r>
            <a:endParaRPr lang="en-US" sz="621" dirty="0"/>
          </a:p>
        </p:txBody>
      </p:sp>
      <p:sp>
        <p:nvSpPr>
          <p:cNvPr id="24" name="Shape 21"/>
          <p:cNvSpPr/>
          <p:nvPr/>
        </p:nvSpPr>
        <p:spPr>
          <a:xfrm>
            <a:off x="228600" y="3971925"/>
            <a:ext cx="4000500" cy="589953"/>
          </a:xfrm>
          <a:prstGeom prst="rect">
            <a:avLst/>
          </a:prstGeom>
          <a:solidFill>
            <a:schemeClr val="bg2">
              <a:alpha val="30000"/>
            </a:schemeClr>
          </a:solidFill>
          <a:ln w="99">
            <a:solidFill>
              <a:srgbClr val="5EEAD4">
                <a:alpha val="50000"/>
              </a:srgbClr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25" name="Text 22"/>
          <p:cNvSpPr/>
          <p:nvPr/>
        </p:nvSpPr>
        <p:spPr>
          <a:xfrm>
            <a:off x="314325" y="4057650"/>
            <a:ext cx="184346" cy="18832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50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⌚</a:t>
            </a:r>
            <a:endParaRPr lang="en-US" sz="1050" dirty="0"/>
          </a:p>
        </p:txBody>
      </p:sp>
      <p:sp>
        <p:nvSpPr>
          <p:cNvPr id="26" name="Text 23"/>
          <p:cNvSpPr/>
          <p:nvPr/>
        </p:nvSpPr>
        <p:spPr>
          <a:xfrm>
            <a:off x="578644" y="4057650"/>
            <a:ext cx="1293624" cy="16062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784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Wearable Devices </a:t>
            </a:r>
            <a:r>
              <a:rPr lang="en-US" sz="584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(Optional)</a:t>
            </a:r>
            <a:endParaRPr lang="en-US" sz="784" dirty="0"/>
          </a:p>
        </p:txBody>
      </p:sp>
      <p:sp>
        <p:nvSpPr>
          <p:cNvPr id="27" name="Text 24"/>
          <p:cNvSpPr/>
          <p:nvPr/>
        </p:nvSpPr>
        <p:spPr>
          <a:xfrm>
            <a:off x="578644" y="4229100"/>
            <a:ext cx="1885131" cy="13029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Continuous heart rate, SpO2, sleep, activity</a:t>
            </a:r>
            <a:endParaRPr lang="en-US" sz="727" dirty="0"/>
          </a:p>
        </p:txBody>
      </p:sp>
      <p:sp>
        <p:nvSpPr>
          <p:cNvPr id="28" name="Text 25"/>
          <p:cNvSpPr/>
          <p:nvPr/>
        </p:nvSpPr>
        <p:spPr>
          <a:xfrm>
            <a:off x="578644" y="4400550"/>
            <a:ext cx="1428276" cy="10746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62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24/7 monitoring • Early warning alerts</a:t>
            </a:r>
            <a:endParaRPr lang="en-US" sz="621" dirty="0"/>
          </a:p>
        </p:txBody>
      </p:sp>
      <p:sp>
        <p:nvSpPr>
          <p:cNvPr id="29" name="Shape 26"/>
          <p:cNvSpPr/>
          <p:nvPr/>
        </p:nvSpPr>
        <p:spPr>
          <a:xfrm>
            <a:off x="314324" y="4658081"/>
            <a:ext cx="3891253" cy="321368"/>
          </a:xfrm>
          <a:prstGeom prst="rect">
            <a:avLst/>
          </a:prstGeom>
          <a:solidFill>
            <a:srgbClr val="14B8A6">
              <a:alpha val="20000"/>
            </a:srgbClr>
          </a:solidFill>
          <a:ln/>
        </p:spPr>
        <p:txBody>
          <a:bodyPr/>
          <a:lstStyle/>
          <a:p>
            <a:endParaRPr/>
          </a:p>
        </p:txBody>
      </p:sp>
      <p:sp>
        <p:nvSpPr>
          <p:cNvPr id="30" name="Text 27"/>
          <p:cNvSpPr/>
          <p:nvPr/>
        </p:nvSpPr>
        <p:spPr>
          <a:xfrm>
            <a:off x="498671" y="4740951"/>
            <a:ext cx="341440" cy="12881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83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Impact:</a:t>
            </a:r>
            <a:endParaRPr lang="en-US" sz="683" dirty="0"/>
          </a:p>
        </p:txBody>
      </p:sp>
      <p:sp>
        <p:nvSpPr>
          <p:cNvPr id="31" name="Text 28"/>
          <p:cNvSpPr/>
          <p:nvPr/>
        </p:nvSpPr>
        <p:spPr>
          <a:xfrm>
            <a:off x="1005237" y="4705966"/>
            <a:ext cx="2965555" cy="1871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987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75-95% reduction in late-stage treatment costs</a:t>
            </a:r>
            <a:endParaRPr lang="en-US" sz="987" dirty="0"/>
          </a:p>
        </p:txBody>
      </p:sp>
      <p:sp>
        <p:nvSpPr>
          <p:cNvPr id="32" name="Shape 29"/>
          <p:cNvSpPr/>
          <p:nvPr/>
        </p:nvSpPr>
        <p:spPr>
          <a:xfrm>
            <a:off x="4642053" y="707921"/>
            <a:ext cx="4317591" cy="4380135"/>
          </a:xfrm>
          <a:prstGeom prst="rect">
            <a:avLst/>
          </a:prstGeom>
          <a:solidFill>
            <a:srgbClr val="EC4899">
              <a:alpha val="20000"/>
            </a:srgbClr>
          </a:solidFill>
          <a:ln w="198">
            <a:solidFill>
              <a:srgbClr val="C4B5FD">
                <a:alpha val="50000"/>
              </a:srgbClr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33" name="Shape 30"/>
          <p:cNvSpPr/>
          <p:nvPr/>
        </p:nvSpPr>
        <p:spPr>
          <a:xfrm>
            <a:off x="4914900" y="857250"/>
            <a:ext cx="457200" cy="457200"/>
          </a:xfrm>
          <a:prstGeom prst="ellipse">
            <a:avLst/>
          </a:prstGeom>
          <a:solidFill>
            <a:srgbClr val="A78BFA"/>
          </a:solidFill>
          <a:ln/>
        </p:spPr>
        <p:txBody>
          <a:bodyPr/>
          <a:lstStyle/>
          <a:p>
            <a:endParaRPr/>
          </a:p>
        </p:txBody>
      </p:sp>
      <p:sp>
        <p:nvSpPr>
          <p:cNvPr id="34" name="Text 31"/>
          <p:cNvSpPr/>
          <p:nvPr/>
        </p:nvSpPr>
        <p:spPr>
          <a:xfrm>
            <a:off x="4914900" y="962803"/>
            <a:ext cx="457200" cy="24609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1595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2</a:t>
            </a:r>
            <a:endParaRPr lang="en-US" sz="1595" dirty="0"/>
          </a:p>
        </p:txBody>
      </p:sp>
      <p:sp>
        <p:nvSpPr>
          <p:cNvPr id="35" name="Text 32"/>
          <p:cNvSpPr/>
          <p:nvPr/>
        </p:nvSpPr>
        <p:spPr>
          <a:xfrm>
            <a:off x="5486400" y="857250"/>
            <a:ext cx="1635063" cy="24282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499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Behavior Change</a:t>
            </a:r>
            <a:endParaRPr lang="en-US" sz="1499" dirty="0"/>
          </a:p>
        </p:txBody>
      </p:sp>
      <p:sp>
        <p:nvSpPr>
          <p:cNvPr id="36" name="Text 33"/>
          <p:cNvSpPr/>
          <p:nvPr/>
        </p:nvSpPr>
        <p:spPr>
          <a:xfrm>
            <a:off x="5486400" y="1114425"/>
            <a:ext cx="1745671" cy="18370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885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Primary Prevention • Proactive</a:t>
            </a:r>
            <a:endParaRPr lang="en-US" sz="885" dirty="0"/>
          </a:p>
        </p:txBody>
      </p:sp>
      <p:sp>
        <p:nvSpPr>
          <p:cNvPr id="37" name="Text 34"/>
          <p:cNvSpPr/>
          <p:nvPr/>
        </p:nvSpPr>
        <p:spPr>
          <a:xfrm>
            <a:off x="4914900" y="1485900"/>
            <a:ext cx="4000500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942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Mobile app with </a:t>
            </a:r>
            <a:r>
              <a:rPr lang="en-US" sz="885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AI coaching</a:t>
            </a:r>
            <a:r>
              <a:rPr lang="en-US" sz="942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 and </a:t>
            </a:r>
            <a:r>
              <a:rPr lang="en-US" sz="885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wearable integration</a:t>
            </a:r>
            <a:r>
              <a:rPr lang="en-US" sz="942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 drives sustained lifestyle change.</a:t>
            </a:r>
            <a:endParaRPr lang="en-US" sz="942" dirty="0"/>
          </a:p>
        </p:txBody>
      </p:sp>
      <p:sp>
        <p:nvSpPr>
          <p:cNvPr id="38" name="Text 35"/>
          <p:cNvSpPr/>
          <p:nvPr/>
        </p:nvSpPr>
        <p:spPr>
          <a:xfrm>
            <a:off x="4914900" y="2057400"/>
            <a:ext cx="184346" cy="18832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50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📱</a:t>
            </a:r>
            <a:endParaRPr lang="en-US" sz="1050" dirty="0"/>
          </a:p>
        </p:txBody>
      </p:sp>
      <p:sp>
        <p:nvSpPr>
          <p:cNvPr id="39" name="Text 36"/>
          <p:cNvSpPr/>
          <p:nvPr/>
        </p:nvSpPr>
        <p:spPr>
          <a:xfrm>
            <a:off x="5179219" y="2057400"/>
            <a:ext cx="564257" cy="16107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784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Mobile App</a:t>
            </a:r>
            <a:endParaRPr lang="en-US" sz="784" dirty="0"/>
          </a:p>
        </p:txBody>
      </p:sp>
      <p:sp>
        <p:nvSpPr>
          <p:cNvPr id="40" name="Text 37"/>
          <p:cNvSpPr/>
          <p:nvPr/>
        </p:nvSpPr>
        <p:spPr>
          <a:xfrm>
            <a:off x="5179219" y="2228850"/>
            <a:ext cx="2173672" cy="13029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Food tracking, health scores, progress dashboard</a:t>
            </a:r>
            <a:endParaRPr lang="en-US" sz="727" dirty="0"/>
          </a:p>
        </p:txBody>
      </p:sp>
      <p:sp>
        <p:nvSpPr>
          <p:cNvPr id="41" name="Text 38"/>
          <p:cNvSpPr/>
          <p:nvPr/>
        </p:nvSpPr>
        <p:spPr>
          <a:xfrm>
            <a:off x="4914900" y="2457450"/>
            <a:ext cx="184346" cy="18832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50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🤖</a:t>
            </a:r>
            <a:endParaRPr lang="en-US" sz="1050" dirty="0"/>
          </a:p>
        </p:txBody>
      </p:sp>
      <p:sp>
        <p:nvSpPr>
          <p:cNvPr id="42" name="Text 39"/>
          <p:cNvSpPr/>
          <p:nvPr/>
        </p:nvSpPr>
        <p:spPr>
          <a:xfrm>
            <a:off x="5179219" y="2457450"/>
            <a:ext cx="724557" cy="16107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784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AI Nutritionist</a:t>
            </a:r>
            <a:endParaRPr lang="en-US" sz="784" dirty="0"/>
          </a:p>
        </p:txBody>
      </p:sp>
      <p:sp>
        <p:nvSpPr>
          <p:cNvPr id="43" name="Text 40"/>
          <p:cNvSpPr/>
          <p:nvPr/>
        </p:nvSpPr>
        <p:spPr>
          <a:xfrm>
            <a:off x="5179219" y="2628900"/>
            <a:ext cx="2521524" cy="13029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Personalized meal plans, Emirati cuisine, Ramadan-aware</a:t>
            </a:r>
            <a:endParaRPr lang="en-US" sz="727" dirty="0"/>
          </a:p>
        </p:txBody>
      </p:sp>
      <p:sp>
        <p:nvSpPr>
          <p:cNvPr id="44" name="Shape 41"/>
          <p:cNvSpPr/>
          <p:nvPr/>
        </p:nvSpPr>
        <p:spPr>
          <a:xfrm>
            <a:off x="4914900" y="2857500"/>
            <a:ext cx="4000500" cy="642938"/>
          </a:xfrm>
          <a:prstGeom prst="rect">
            <a:avLst/>
          </a:prstGeom>
          <a:solidFill>
            <a:schemeClr val="bg2">
              <a:alpha val="30000"/>
            </a:schemeClr>
          </a:solidFill>
          <a:ln w="99">
            <a:solidFill>
              <a:srgbClr val="C4B5FD">
                <a:alpha val="50000"/>
              </a:srgbClr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45" name="Text 42"/>
          <p:cNvSpPr/>
          <p:nvPr/>
        </p:nvSpPr>
        <p:spPr>
          <a:xfrm>
            <a:off x="5000625" y="2943225"/>
            <a:ext cx="184346" cy="18832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50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🎮</a:t>
            </a:r>
            <a:endParaRPr lang="en-US" sz="1050" dirty="0"/>
          </a:p>
        </p:txBody>
      </p:sp>
      <p:sp>
        <p:nvSpPr>
          <p:cNvPr id="46" name="Text 43"/>
          <p:cNvSpPr/>
          <p:nvPr/>
        </p:nvSpPr>
        <p:spPr>
          <a:xfrm>
            <a:off x="5264944" y="2943225"/>
            <a:ext cx="646011" cy="16209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784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Gamification</a:t>
            </a:r>
            <a:endParaRPr lang="en-US" sz="784" dirty="0"/>
          </a:p>
        </p:txBody>
      </p:sp>
      <p:sp>
        <p:nvSpPr>
          <p:cNvPr id="47" name="Text 44"/>
          <p:cNvSpPr/>
          <p:nvPr/>
        </p:nvSpPr>
        <p:spPr>
          <a:xfrm>
            <a:off x="5264944" y="3114675"/>
            <a:ext cx="2532745" cy="13029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Real-time wearable feedback • Challenges • Leaderboards</a:t>
            </a:r>
            <a:endParaRPr lang="en-US" sz="727" dirty="0"/>
          </a:p>
        </p:txBody>
      </p:sp>
      <p:sp>
        <p:nvSpPr>
          <p:cNvPr id="48" name="Text 45"/>
          <p:cNvSpPr/>
          <p:nvPr/>
        </p:nvSpPr>
        <p:spPr>
          <a:xfrm>
            <a:off x="5264944" y="3286125"/>
            <a:ext cx="1726435" cy="10746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62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Streak tracking • Social competition • Rewards</a:t>
            </a:r>
            <a:endParaRPr lang="en-US" sz="621" dirty="0"/>
          </a:p>
        </p:txBody>
      </p:sp>
      <p:sp>
        <p:nvSpPr>
          <p:cNvPr id="49" name="Text 46"/>
          <p:cNvSpPr/>
          <p:nvPr/>
        </p:nvSpPr>
        <p:spPr>
          <a:xfrm>
            <a:off x="4914900" y="3571875"/>
            <a:ext cx="184346" cy="18832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50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👥</a:t>
            </a:r>
            <a:endParaRPr lang="en-US" sz="1050" dirty="0"/>
          </a:p>
        </p:txBody>
      </p:sp>
      <p:sp>
        <p:nvSpPr>
          <p:cNvPr id="50" name="Text 47"/>
          <p:cNvSpPr/>
          <p:nvPr/>
        </p:nvSpPr>
        <p:spPr>
          <a:xfrm>
            <a:off x="5179219" y="3571875"/>
            <a:ext cx="955390" cy="16107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784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Social Engagement</a:t>
            </a:r>
            <a:endParaRPr lang="en-US" sz="784" dirty="0"/>
          </a:p>
        </p:txBody>
      </p:sp>
      <p:sp>
        <p:nvSpPr>
          <p:cNvPr id="51" name="Text 48"/>
          <p:cNvSpPr/>
          <p:nvPr/>
        </p:nvSpPr>
        <p:spPr>
          <a:xfrm>
            <a:off x="5179219" y="3743325"/>
            <a:ext cx="2436564" cy="13029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Community support, family challenges, peer motivation</a:t>
            </a:r>
            <a:endParaRPr lang="en-US" sz="727" dirty="0"/>
          </a:p>
        </p:txBody>
      </p:sp>
      <p:sp>
        <p:nvSpPr>
          <p:cNvPr id="52" name="Shape 49"/>
          <p:cNvSpPr/>
          <p:nvPr/>
        </p:nvSpPr>
        <p:spPr>
          <a:xfrm>
            <a:off x="4914900" y="3971925"/>
            <a:ext cx="4000500" cy="642938"/>
          </a:xfrm>
          <a:prstGeom prst="rect">
            <a:avLst/>
          </a:prstGeom>
          <a:solidFill>
            <a:schemeClr val="bg2">
              <a:alpha val="30000"/>
            </a:schemeClr>
          </a:solidFill>
          <a:ln w="99">
            <a:solidFill>
              <a:srgbClr val="C4B5FD">
                <a:alpha val="50000"/>
              </a:srgbClr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53" name="Text 50"/>
          <p:cNvSpPr/>
          <p:nvPr/>
        </p:nvSpPr>
        <p:spPr>
          <a:xfrm>
            <a:off x="5000625" y="4057650"/>
            <a:ext cx="184346" cy="18832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50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⚠️</a:t>
            </a:r>
            <a:endParaRPr lang="en-US" sz="1050" dirty="0"/>
          </a:p>
        </p:txBody>
      </p:sp>
      <p:sp>
        <p:nvSpPr>
          <p:cNvPr id="54" name="Text 51"/>
          <p:cNvSpPr/>
          <p:nvPr/>
        </p:nvSpPr>
        <p:spPr>
          <a:xfrm>
            <a:off x="5264944" y="4057650"/>
            <a:ext cx="1561325" cy="16209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784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Early Warnings and Reminders </a:t>
            </a:r>
            <a:endParaRPr lang="en-US" sz="784" dirty="0"/>
          </a:p>
        </p:txBody>
      </p:sp>
      <p:sp>
        <p:nvSpPr>
          <p:cNvPr id="55" name="Text 52"/>
          <p:cNvSpPr/>
          <p:nvPr/>
        </p:nvSpPr>
        <p:spPr>
          <a:xfrm>
            <a:off x="5264944" y="4229100"/>
            <a:ext cx="2640146" cy="13029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Wearable alerts for abnormal vitals • Sleep issues • Inactivity</a:t>
            </a:r>
            <a:endParaRPr lang="en-US" sz="727" dirty="0"/>
          </a:p>
        </p:txBody>
      </p:sp>
      <p:sp>
        <p:nvSpPr>
          <p:cNvPr id="56" name="Text 53"/>
          <p:cNvSpPr/>
          <p:nvPr/>
        </p:nvSpPr>
        <p:spPr>
          <a:xfrm>
            <a:off x="5264944" y="4400550"/>
            <a:ext cx="2167260" cy="10829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>
              <a:lnSpc>
                <a:spcPts val="900"/>
              </a:lnSpc>
            </a:pPr>
            <a:r>
              <a:rPr lang="en-US" sz="62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Continuous monitoring • </a:t>
            </a:r>
            <a:r>
              <a:rPr lang="en-US" sz="621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Reminders</a:t>
            </a:r>
            <a:r>
              <a:rPr lang="en-US" sz="62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 • Predictive analytics</a:t>
            </a:r>
            <a:endParaRPr lang="en-US" sz="621" dirty="0"/>
          </a:p>
        </p:txBody>
      </p:sp>
      <p:sp>
        <p:nvSpPr>
          <p:cNvPr id="57" name="Shape 54"/>
          <p:cNvSpPr/>
          <p:nvPr/>
        </p:nvSpPr>
        <p:spPr>
          <a:xfrm>
            <a:off x="4914900" y="4683538"/>
            <a:ext cx="3908327" cy="303677"/>
          </a:xfrm>
          <a:prstGeom prst="rect">
            <a:avLst/>
          </a:prstGeom>
          <a:solidFill>
            <a:srgbClr val="8B5CF6">
              <a:alpha val="20000"/>
            </a:srgbClr>
          </a:solidFill>
          <a:ln/>
        </p:spPr>
        <p:txBody>
          <a:bodyPr/>
          <a:lstStyle/>
          <a:p>
            <a:endParaRPr/>
          </a:p>
        </p:txBody>
      </p:sp>
      <p:sp>
        <p:nvSpPr>
          <p:cNvPr id="58" name="Text 55"/>
          <p:cNvSpPr/>
          <p:nvPr/>
        </p:nvSpPr>
        <p:spPr>
          <a:xfrm>
            <a:off x="5000395" y="4754356"/>
            <a:ext cx="341440" cy="12881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83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Impact:</a:t>
            </a:r>
            <a:endParaRPr lang="en-US" sz="683" dirty="0"/>
          </a:p>
        </p:txBody>
      </p:sp>
      <p:sp>
        <p:nvSpPr>
          <p:cNvPr id="59" name="Text 56"/>
          <p:cNvSpPr/>
          <p:nvPr/>
        </p:nvSpPr>
        <p:spPr>
          <a:xfrm>
            <a:off x="5486400" y="4700588"/>
            <a:ext cx="3153107" cy="1871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987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Prevent disease from developing in the first place</a:t>
            </a:r>
            <a:endParaRPr lang="en-US" sz="987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824674" y="218185"/>
            <a:ext cx="7126951" cy="34624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436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Multi-Modal Early Detection: Six Data Sources</a:t>
            </a:r>
            <a:endParaRPr lang="en-US" sz="2436" dirty="0"/>
          </a:p>
        </p:txBody>
      </p:sp>
      <p:sp>
        <p:nvSpPr>
          <p:cNvPr id="4" name="Shape 1"/>
          <p:cNvSpPr/>
          <p:nvPr/>
        </p:nvSpPr>
        <p:spPr>
          <a:xfrm>
            <a:off x="210548" y="685800"/>
            <a:ext cx="1065059" cy="1600200"/>
          </a:xfrm>
          <a:prstGeom prst="rect">
            <a:avLst/>
          </a:prstGeom>
          <a:solidFill>
            <a:srgbClr val="FF0000">
              <a:alpha val="43000"/>
            </a:srgbClr>
          </a:solidFill>
          <a:ln w="99">
            <a:solidFill>
              <a:srgbClr val="FFFFFF">
                <a:alpha val="20000"/>
              </a:srgbClr>
            </a:solidFill>
            <a:prstDash val="solid"/>
          </a:ln>
        </p:spPr>
        <p:txBody>
          <a:bodyPr/>
          <a:lstStyle/>
          <a:p>
            <a:endParaRPr dirty="0"/>
          </a:p>
        </p:txBody>
      </p:sp>
      <p:sp>
        <p:nvSpPr>
          <p:cNvPr id="5" name="Text 2"/>
          <p:cNvSpPr/>
          <p:nvPr/>
        </p:nvSpPr>
        <p:spPr>
          <a:xfrm>
            <a:off x="557160" y="800100"/>
            <a:ext cx="338233" cy="29495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1924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🩸</a:t>
            </a:r>
            <a:endParaRPr lang="en-US" sz="1924" dirty="0"/>
          </a:p>
        </p:txBody>
      </p:sp>
      <p:sp>
        <p:nvSpPr>
          <p:cNvPr id="6" name="Text 3"/>
          <p:cNvSpPr/>
          <p:nvPr/>
        </p:nvSpPr>
        <p:spPr>
          <a:xfrm>
            <a:off x="563572" y="1143000"/>
            <a:ext cx="325409" cy="18370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600"/>
              </a:lnSpc>
              <a:buNone/>
            </a:pPr>
            <a:r>
              <a:rPr lang="en-US" sz="885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Blood</a:t>
            </a:r>
            <a:endParaRPr lang="en-US" sz="885" dirty="0"/>
          </a:p>
        </p:txBody>
      </p:sp>
      <p:sp>
        <p:nvSpPr>
          <p:cNvPr id="7" name="Text 4"/>
          <p:cNvSpPr/>
          <p:nvPr/>
        </p:nvSpPr>
        <p:spPr>
          <a:xfrm>
            <a:off x="114300" y="1400175"/>
            <a:ext cx="1223953" cy="55444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Key biomarkers</a:t>
            </a:r>
          </a:p>
          <a:p>
            <a:pPr marL="0" indent="0" algn="ctr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+ Optional Early </a:t>
            </a:r>
          </a:p>
          <a:p>
            <a:pPr marL="0" indent="0" algn="ctr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Cancer Test </a:t>
            </a:r>
          </a:p>
          <a:p>
            <a:pPr marL="0" indent="0" algn="ctr">
              <a:lnSpc>
                <a:spcPts val="1100"/>
              </a:lnSpc>
              <a:buNone/>
            </a:pPr>
            <a:endParaRPr lang="en-US" sz="727" dirty="0"/>
          </a:p>
        </p:txBody>
      </p:sp>
      <p:sp>
        <p:nvSpPr>
          <p:cNvPr id="8" name="Text 5"/>
          <p:cNvSpPr/>
          <p:nvPr/>
        </p:nvSpPr>
        <p:spPr>
          <a:xfrm>
            <a:off x="490448" y="2093210"/>
            <a:ext cx="376705" cy="11541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900"/>
              </a:lnSpc>
              <a:buNone/>
            </a:pPr>
            <a:r>
              <a:rPr lang="en-US" sz="800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$55-140</a:t>
            </a:r>
            <a:endParaRPr lang="en-US" sz="800" dirty="0"/>
          </a:p>
        </p:txBody>
      </p:sp>
      <p:sp>
        <p:nvSpPr>
          <p:cNvPr id="9" name="Shape 6"/>
          <p:cNvSpPr/>
          <p:nvPr/>
        </p:nvSpPr>
        <p:spPr>
          <a:xfrm>
            <a:off x="1735290" y="685800"/>
            <a:ext cx="1065059" cy="1600200"/>
          </a:xfrm>
          <a:prstGeom prst="rect">
            <a:avLst/>
          </a:prstGeom>
          <a:solidFill>
            <a:schemeClr val="accent4">
              <a:alpha val="10000"/>
            </a:schemeClr>
          </a:solidFill>
          <a:ln w="99">
            <a:solidFill>
              <a:srgbClr val="FFFFFF">
                <a:alpha val="20000"/>
              </a:srgbClr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10" name="Text 7"/>
          <p:cNvSpPr/>
          <p:nvPr/>
        </p:nvSpPr>
        <p:spPr>
          <a:xfrm>
            <a:off x="2095438" y="800100"/>
            <a:ext cx="338233" cy="29495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1924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🧬</a:t>
            </a:r>
            <a:endParaRPr lang="en-US" sz="1924" dirty="0"/>
          </a:p>
        </p:txBody>
      </p:sp>
      <p:sp>
        <p:nvSpPr>
          <p:cNvPr id="11" name="Text 8"/>
          <p:cNvSpPr/>
          <p:nvPr/>
        </p:nvSpPr>
        <p:spPr>
          <a:xfrm>
            <a:off x="1818586" y="1143000"/>
            <a:ext cx="981764" cy="18370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1600"/>
              </a:lnSpc>
              <a:buNone/>
            </a:pPr>
            <a:r>
              <a:rPr lang="en-US" sz="885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Genome</a:t>
            </a:r>
            <a:endParaRPr lang="en-US" sz="885" dirty="0"/>
          </a:p>
        </p:txBody>
      </p:sp>
      <p:sp>
        <p:nvSpPr>
          <p:cNvPr id="12" name="Text 9"/>
          <p:cNvSpPr/>
          <p:nvPr/>
        </p:nvSpPr>
        <p:spPr>
          <a:xfrm>
            <a:off x="1818586" y="1400175"/>
            <a:ext cx="891938" cy="272319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UAE Genome Database access</a:t>
            </a:r>
            <a:endParaRPr lang="en-US" sz="727" dirty="0"/>
          </a:p>
        </p:txBody>
      </p:sp>
      <p:sp>
        <p:nvSpPr>
          <p:cNvPr id="13" name="Text 10"/>
          <p:cNvSpPr/>
          <p:nvPr/>
        </p:nvSpPr>
        <p:spPr>
          <a:xfrm>
            <a:off x="1959891" y="1983096"/>
            <a:ext cx="641799" cy="230832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900"/>
              </a:lnSpc>
              <a:buNone/>
            </a:pPr>
            <a:r>
              <a:rPr lang="en-US" sz="800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Accelerated</a:t>
            </a:r>
            <a:r>
              <a:rPr lang="en-US" sz="584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800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Access</a:t>
            </a:r>
          </a:p>
        </p:txBody>
      </p:sp>
      <p:sp>
        <p:nvSpPr>
          <p:cNvPr id="14" name="Shape 11"/>
          <p:cNvSpPr/>
          <p:nvPr/>
        </p:nvSpPr>
        <p:spPr>
          <a:xfrm>
            <a:off x="3287542" y="685800"/>
            <a:ext cx="1031196" cy="1600200"/>
          </a:xfrm>
          <a:prstGeom prst="rect">
            <a:avLst/>
          </a:prstGeom>
          <a:solidFill>
            <a:srgbClr val="CCFF33">
              <a:alpha val="9804"/>
            </a:srgbClr>
          </a:solidFill>
          <a:ln w="99">
            <a:solidFill>
              <a:srgbClr val="FFFFFF">
                <a:alpha val="20000"/>
              </a:srgbClr>
            </a:solidFill>
            <a:prstDash val="solid"/>
          </a:ln>
        </p:spPr>
        <p:txBody>
          <a:bodyPr/>
          <a:lstStyle/>
          <a:p>
            <a:endParaRPr dirty="0"/>
          </a:p>
        </p:txBody>
      </p:sp>
      <p:sp>
        <p:nvSpPr>
          <p:cNvPr id="15" name="Text 12"/>
          <p:cNvSpPr/>
          <p:nvPr/>
        </p:nvSpPr>
        <p:spPr>
          <a:xfrm>
            <a:off x="3633716" y="800100"/>
            <a:ext cx="338233" cy="29495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1924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🏥</a:t>
            </a:r>
            <a:endParaRPr lang="en-US" sz="1924" dirty="0"/>
          </a:p>
        </p:txBody>
      </p:sp>
      <p:sp>
        <p:nvSpPr>
          <p:cNvPr id="16" name="Text 13"/>
          <p:cNvSpPr/>
          <p:nvPr/>
        </p:nvSpPr>
        <p:spPr>
          <a:xfrm>
            <a:off x="3562382" y="1143000"/>
            <a:ext cx="480901" cy="18370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600"/>
              </a:lnSpc>
              <a:buNone/>
            </a:pPr>
            <a:r>
              <a:rPr lang="en-US" sz="885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Imaging</a:t>
            </a:r>
            <a:endParaRPr lang="en-US" sz="885" dirty="0"/>
          </a:p>
        </p:txBody>
      </p:sp>
      <p:sp>
        <p:nvSpPr>
          <p:cNvPr id="17" name="Text 14"/>
          <p:cNvSpPr/>
          <p:nvPr/>
        </p:nvSpPr>
        <p:spPr>
          <a:xfrm>
            <a:off x="3190856" y="1400175"/>
            <a:ext cx="1223953" cy="41338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CT, MRI, ultrasound </a:t>
            </a:r>
          </a:p>
          <a:p>
            <a:pPr marL="0" indent="0" algn="ctr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for Cancer+ structural issues</a:t>
            </a:r>
            <a:endParaRPr lang="en-US" sz="727" dirty="0"/>
          </a:p>
        </p:txBody>
      </p:sp>
      <p:sp>
        <p:nvSpPr>
          <p:cNvPr id="18" name="Text 15"/>
          <p:cNvSpPr/>
          <p:nvPr/>
        </p:nvSpPr>
        <p:spPr>
          <a:xfrm>
            <a:off x="3462778" y="2098512"/>
            <a:ext cx="519374" cy="11541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900"/>
              </a:lnSpc>
              <a:buNone/>
            </a:pPr>
            <a:r>
              <a:rPr lang="en-US" sz="800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$270-1,400</a:t>
            </a:r>
          </a:p>
        </p:txBody>
      </p:sp>
      <p:sp>
        <p:nvSpPr>
          <p:cNvPr id="19" name="Shape 16"/>
          <p:cNvSpPr/>
          <p:nvPr/>
        </p:nvSpPr>
        <p:spPr>
          <a:xfrm>
            <a:off x="4788418" y="685800"/>
            <a:ext cx="1075708" cy="1600200"/>
          </a:xfrm>
          <a:prstGeom prst="rect">
            <a:avLst/>
          </a:prstGeom>
          <a:solidFill>
            <a:srgbClr val="8B5CF6">
              <a:alpha val="30000"/>
            </a:srgbClr>
          </a:solidFill>
          <a:ln w="198">
            <a:solidFill>
              <a:srgbClr val="5EEAD4"/>
            </a:solidFill>
            <a:prstDash val="solid"/>
          </a:ln>
        </p:spPr>
        <p:txBody>
          <a:bodyPr/>
          <a:lstStyle/>
          <a:p>
            <a:endParaRPr dirty="0"/>
          </a:p>
        </p:txBody>
      </p:sp>
      <p:sp>
        <p:nvSpPr>
          <p:cNvPr id="22" name="Text 19"/>
          <p:cNvSpPr/>
          <p:nvPr/>
        </p:nvSpPr>
        <p:spPr>
          <a:xfrm>
            <a:off x="5172008" y="800100"/>
            <a:ext cx="338234" cy="29495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1924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👁️</a:t>
            </a:r>
            <a:endParaRPr lang="en-US" sz="1924" dirty="0"/>
          </a:p>
        </p:txBody>
      </p:sp>
      <p:sp>
        <p:nvSpPr>
          <p:cNvPr id="23" name="Text 20"/>
          <p:cNvSpPr/>
          <p:nvPr/>
        </p:nvSpPr>
        <p:spPr>
          <a:xfrm>
            <a:off x="4729135" y="1143000"/>
            <a:ext cx="1223981" cy="18370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1600"/>
              </a:lnSpc>
              <a:buNone/>
            </a:pPr>
            <a:r>
              <a:rPr lang="en-US" sz="885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AI Retinal</a:t>
            </a:r>
            <a:endParaRPr lang="en-US" sz="885" dirty="0"/>
          </a:p>
        </p:txBody>
      </p:sp>
      <p:sp>
        <p:nvSpPr>
          <p:cNvPr id="24" name="Text 21"/>
          <p:cNvSpPr/>
          <p:nvPr/>
        </p:nvSpPr>
        <p:spPr>
          <a:xfrm>
            <a:off x="4729135" y="1600200"/>
            <a:ext cx="1223981" cy="12881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1100"/>
              </a:lnSpc>
              <a:buNone/>
            </a:pPr>
            <a:endParaRPr lang="en-US" sz="683" dirty="0"/>
          </a:p>
        </p:txBody>
      </p:sp>
      <p:sp>
        <p:nvSpPr>
          <p:cNvPr id="25" name="Text 22"/>
          <p:cNvSpPr/>
          <p:nvPr/>
        </p:nvSpPr>
        <p:spPr>
          <a:xfrm>
            <a:off x="5240511" y="2098512"/>
            <a:ext cx="171522" cy="11541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900"/>
              </a:lnSpc>
              <a:buNone/>
            </a:pPr>
            <a:r>
              <a:rPr lang="en-US" sz="800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$30</a:t>
            </a:r>
          </a:p>
        </p:txBody>
      </p:sp>
      <p:sp>
        <p:nvSpPr>
          <p:cNvPr id="26" name="Shape 23"/>
          <p:cNvSpPr/>
          <p:nvPr/>
        </p:nvSpPr>
        <p:spPr>
          <a:xfrm>
            <a:off x="6290862" y="678524"/>
            <a:ext cx="1067700" cy="1571625"/>
          </a:xfrm>
          <a:prstGeom prst="rect">
            <a:avLst/>
          </a:prstGeom>
          <a:solidFill>
            <a:srgbClr val="EC4899">
              <a:alpha val="30000"/>
            </a:srgbClr>
          </a:solidFill>
          <a:ln w="198">
            <a:solidFill>
              <a:srgbClr val="C4B5FD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29" name="Text 26"/>
          <p:cNvSpPr/>
          <p:nvPr/>
        </p:nvSpPr>
        <p:spPr>
          <a:xfrm>
            <a:off x="6710301" y="800100"/>
            <a:ext cx="338233" cy="29495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1924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⌚</a:t>
            </a:r>
            <a:endParaRPr lang="en-US" sz="1924" dirty="0"/>
          </a:p>
        </p:txBody>
      </p:sp>
      <p:sp>
        <p:nvSpPr>
          <p:cNvPr id="30" name="Text 27"/>
          <p:cNvSpPr/>
          <p:nvPr/>
        </p:nvSpPr>
        <p:spPr>
          <a:xfrm>
            <a:off x="6581259" y="1143000"/>
            <a:ext cx="596317" cy="18370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600"/>
              </a:lnSpc>
              <a:buNone/>
            </a:pPr>
            <a:r>
              <a:rPr lang="en-US" sz="885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Wearables</a:t>
            </a:r>
            <a:endParaRPr lang="en-US" sz="885" dirty="0"/>
          </a:p>
        </p:txBody>
      </p:sp>
      <p:sp>
        <p:nvSpPr>
          <p:cNvPr id="31" name="Text 28"/>
          <p:cNvSpPr/>
          <p:nvPr/>
        </p:nvSpPr>
        <p:spPr>
          <a:xfrm>
            <a:off x="6267441" y="1400175"/>
            <a:ext cx="1223953" cy="13125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24/7 monitoring</a:t>
            </a:r>
            <a:endParaRPr lang="en-US" sz="727" dirty="0"/>
          </a:p>
        </p:txBody>
      </p:sp>
      <p:sp>
        <p:nvSpPr>
          <p:cNvPr id="32" name="Text 29"/>
          <p:cNvSpPr/>
          <p:nvPr/>
        </p:nvSpPr>
        <p:spPr>
          <a:xfrm>
            <a:off x="6603905" y="2098512"/>
            <a:ext cx="450444" cy="11541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900"/>
              </a:lnSpc>
              <a:buNone/>
            </a:pPr>
            <a:r>
              <a:rPr lang="en-US" sz="800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Optional</a:t>
            </a:r>
          </a:p>
        </p:txBody>
      </p:sp>
      <p:sp>
        <p:nvSpPr>
          <p:cNvPr id="33" name="Shape 30"/>
          <p:cNvSpPr/>
          <p:nvPr/>
        </p:nvSpPr>
        <p:spPr>
          <a:xfrm>
            <a:off x="7754757" y="678204"/>
            <a:ext cx="1007298" cy="1571625"/>
          </a:xfrm>
          <a:prstGeom prst="rect">
            <a:avLst/>
          </a:prstGeom>
          <a:solidFill>
            <a:srgbClr val="F97316">
              <a:alpha val="30000"/>
            </a:srgbClr>
          </a:solidFill>
          <a:ln w="198">
            <a:solidFill>
              <a:srgbClr val="F9A8D4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35" name="Text 32"/>
          <p:cNvSpPr/>
          <p:nvPr/>
        </p:nvSpPr>
        <p:spPr>
          <a:xfrm>
            <a:off x="8914786" y="600075"/>
            <a:ext cx="314911" cy="175689"/>
          </a:xfrm>
          <a:prstGeom prst="rect">
            <a:avLst/>
          </a:prstGeom>
          <a:noFill/>
          <a:ln/>
        </p:spPr>
        <p:txBody>
          <a:bodyPr wrap="square" lIns="68072" tIns="34036" rIns="68072" bIns="34036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endParaRPr lang="en-US" sz="584" dirty="0"/>
          </a:p>
        </p:txBody>
      </p:sp>
      <p:sp>
        <p:nvSpPr>
          <p:cNvPr id="36" name="Text 33"/>
          <p:cNvSpPr/>
          <p:nvPr/>
        </p:nvSpPr>
        <p:spPr>
          <a:xfrm>
            <a:off x="8108627" y="792504"/>
            <a:ext cx="338233" cy="29495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1924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🦴</a:t>
            </a:r>
            <a:endParaRPr lang="en-US" sz="1924" dirty="0"/>
          </a:p>
        </p:txBody>
      </p:sp>
      <p:sp>
        <p:nvSpPr>
          <p:cNvPr id="37" name="Text 34"/>
          <p:cNvSpPr/>
          <p:nvPr/>
        </p:nvSpPr>
        <p:spPr>
          <a:xfrm>
            <a:off x="8127061" y="1135404"/>
            <a:ext cx="301365" cy="184859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1600"/>
              </a:lnSpc>
              <a:buNone/>
            </a:pPr>
            <a:r>
              <a:rPr lang="en-US" sz="885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DEXA</a:t>
            </a:r>
            <a:endParaRPr lang="en-US" sz="885" dirty="0"/>
          </a:p>
        </p:txBody>
      </p:sp>
      <p:sp>
        <p:nvSpPr>
          <p:cNvPr id="38" name="Text 35"/>
          <p:cNvSpPr/>
          <p:nvPr/>
        </p:nvSpPr>
        <p:spPr>
          <a:xfrm>
            <a:off x="7665767" y="1392579"/>
            <a:ext cx="1223953" cy="272319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Visceral fat +</a:t>
            </a:r>
          </a:p>
          <a:p>
            <a:pPr marL="0" indent="0" algn="ctr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 bone density</a:t>
            </a:r>
            <a:endParaRPr lang="en-US" sz="727" dirty="0"/>
          </a:p>
        </p:txBody>
      </p:sp>
      <p:sp>
        <p:nvSpPr>
          <p:cNvPr id="39" name="Text 36"/>
          <p:cNvSpPr/>
          <p:nvPr/>
        </p:nvSpPr>
        <p:spPr>
          <a:xfrm>
            <a:off x="8093526" y="2089819"/>
            <a:ext cx="488241" cy="115416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900"/>
              </a:lnSpc>
              <a:buNone/>
            </a:pPr>
            <a:r>
              <a:rPr lang="en-US" sz="700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$</a:t>
            </a:r>
            <a:r>
              <a:rPr lang="en-US" sz="800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100-200</a:t>
            </a:r>
          </a:p>
        </p:txBody>
      </p:sp>
      <p:sp>
        <p:nvSpPr>
          <p:cNvPr id="41" name="Text 38"/>
          <p:cNvSpPr/>
          <p:nvPr/>
        </p:nvSpPr>
        <p:spPr>
          <a:xfrm>
            <a:off x="171450" y="2786063"/>
            <a:ext cx="280526" cy="24673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595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👁️</a:t>
            </a:r>
            <a:endParaRPr lang="en-US" sz="1595" dirty="0"/>
          </a:p>
        </p:txBody>
      </p:sp>
      <p:sp>
        <p:nvSpPr>
          <p:cNvPr id="42" name="Text 39"/>
          <p:cNvSpPr/>
          <p:nvPr/>
        </p:nvSpPr>
        <p:spPr>
          <a:xfrm>
            <a:off x="525066" y="2657475"/>
            <a:ext cx="1545295" cy="21486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93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AI Retinal Screening</a:t>
            </a:r>
            <a:endParaRPr lang="en-US" sz="1193" dirty="0"/>
          </a:p>
        </p:txBody>
      </p:sp>
      <p:sp>
        <p:nvSpPr>
          <p:cNvPr id="43" name="Text 40"/>
          <p:cNvSpPr/>
          <p:nvPr/>
        </p:nvSpPr>
        <p:spPr>
          <a:xfrm>
            <a:off x="525066" y="2886075"/>
            <a:ext cx="2275284" cy="13125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 600K+ screenings globally</a:t>
            </a:r>
            <a:endParaRPr lang="en-US" sz="727" dirty="0"/>
          </a:p>
        </p:txBody>
      </p:sp>
      <p:sp>
        <p:nvSpPr>
          <p:cNvPr id="44" name="Text 41"/>
          <p:cNvSpPr/>
          <p:nvPr/>
        </p:nvSpPr>
        <p:spPr>
          <a:xfrm>
            <a:off x="171450" y="3286125"/>
            <a:ext cx="711733" cy="12965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83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What It Detects:</a:t>
            </a:r>
            <a:endParaRPr lang="en-US" sz="683" dirty="0"/>
          </a:p>
        </p:txBody>
      </p:sp>
      <p:sp>
        <p:nvSpPr>
          <p:cNvPr id="45" name="Text 42"/>
          <p:cNvSpPr/>
          <p:nvPr/>
        </p:nvSpPr>
        <p:spPr>
          <a:xfrm>
            <a:off x="171450" y="3457575"/>
            <a:ext cx="1768113" cy="1306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✓ Diabetic retinopathy (5-10 years early)</a:t>
            </a:r>
            <a:endParaRPr lang="en-US" sz="727" dirty="0"/>
          </a:p>
        </p:txBody>
      </p:sp>
      <p:sp>
        <p:nvSpPr>
          <p:cNvPr id="46" name="Text 43"/>
          <p:cNvSpPr/>
          <p:nvPr/>
        </p:nvSpPr>
        <p:spPr>
          <a:xfrm>
            <a:off x="171450" y="3629025"/>
            <a:ext cx="2216954" cy="1306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✓ Cardiovascular disease risk (heart attack/stroke)</a:t>
            </a:r>
            <a:endParaRPr lang="en-US" sz="727" dirty="0"/>
          </a:p>
        </p:txBody>
      </p:sp>
      <p:sp>
        <p:nvSpPr>
          <p:cNvPr id="47" name="Text 44"/>
          <p:cNvSpPr/>
          <p:nvPr/>
        </p:nvSpPr>
        <p:spPr>
          <a:xfrm>
            <a:off x="171450" y="3800475"/>
            <a:ext cx="1737655" cy="1306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✓ Pre-diabetes (years before diagnosis)</a:t>
            </a:r>
            <a:endParaRPr lang="en-US" sz="727" dirty="0"/>
          </a:p>
        </p:txBody>
      </p:sp>
      <p:sp>
        <p:nvSpPr>
          <p:cNvPr id="48" name="Text 45"/>
          <p:cNvSpPr/>
          <p:nvPr/>
        </p:nvSpPr>
        <p:spPr>
          <a:xfrm>
            <a:off x="171450" y="3971925"/>
            <a:ext cx="1391407" cy="1306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✓ Blood pressure abnormalities</a:t>
            </a:r>
            <a:endParaRPr lang="en-US" sz="727" dirty="0"/>
          </a:p>
        </p:txBody>
      </p:sp>
      <p:sp>
        <p:nvSpPr>
          <p:cNvPr id="49" name="Text 46"/>
          <p:cNvSpPr/>
          <p:nvPr/>
        </p:nvSpPr>
        <p:spPr>
          <a:xfrm>
            <a:off x="171450" y="4143375"/>
            <a:ext cx="1394613" cy="1306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✓ Stroke risk via vessel patterns</a:t>
            </a:r>
            <a:endParaRPr lang="en-US" sz="727" dirty="0"/>
          </a:p>
        </p:txBody>
      </p:sp>
      <p:sp>
        <p:nvSpPr>
          <p:cNvPr id="50" name="Text 47"/>
          <p:cNvSpPr/>
          <p:nvPr/>
        </p:nvSpPr>
        <p:spPr>
          <a:xfrm>
            <a:off x="171450" y="4371975"/>
            <a:ext cx="620363" cy="12965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83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How It Works:</a:t>
            </a:r>
            <a:endParaRPr lang="en-US" sz="683" dirty="0"/>
          </a:p>
        </p:txBody>
      </p:sp>
      <p:sp>
        <p:nvSpPr>
          <p:cNvPr id="51" name="Text 48"/>
          <p:cNvSpPr/>
          <p:nvPr/>
        </p:nvSpPr>
        <p:spPr>
          <a:xfrm>
            <a:off x="171450" y="4358751"/>
            <a:ext cx="65" cy="13163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endParaRPr lang="en-US" sz="727" dirty="0"/>
          </a:p>
        </p:txBody>
      </p:sp>
      <p:sp>
        <p:nvSpPr>
          <p:cNvPr id="52" name="Text 49"/>
          <p:cNvSpPr/>
          <p:nvPr/>
        </p:nvSpPr>
        <p:spPr>
          <a:xfrm>
            <a:off x="171450" y="4530201"/>
            <a:ext cx="1051570" cy="13125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• AI analysis in real-time</a:t>
            </a:r>
            <a:endParaRPr lang="en-US" sz="727" dirty="0"/>
          </a:p>
        </p:txBody>
      </p:sp>
      <p:sp>
        <p:nvSpPr>
          <p:cNvPr id="53" name="Text 50"/>
          <p:cNvSpPr/>
          <p:nvPr/>
        </p:nvSpPr>
        <p:spPr>
          <a:xfrm>
            <a:off x="171450" y="4701651"/>
            <a:ext cx="1306448" cy="13125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• Quarterly or bi-annual scans</a:t>
            </a:r>
            <a:endParaRPr lang="en-US" sz="727" dirty="0"/>
          </a:p>
        </p:txBody>
      </p:sp>
      <p:sp>
        <p:nvSpPr>
          <p:cNvPr id="54" name="Text 51"/>
          <p:cNvSpPr/>
          <p:nvPr/>
        </p:nvSpPr>
        <p:spPr>
          <a:xfrm>
            <a:off x="171450" y="4873101"/>
            <a:ext cx="2165657" cy="13125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• More accurate than CT/MRI for some conditions</a:t>
            </a:r>
            <a:endParaRPr lang="en-US" sz="727" dirty="0"/>
          </a:p>
        </p:txBody>
      </p:sp>
      <p:sp>
        <p:nvSpPr>
          <p:cNvPr id="60" name="Text 57"/>
          <p:cNvSpPr/>
          <p:nvPr/>
        </p:nvSpPr>
        <p:spPr>
          <a:xfrm>
            <a:off x="3257550" y="2714625"/>
            <a:ext cx="280526" cy="24673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595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⌚</a:t>
            </a:r>
            <a:endParaRPr lang="en-US" sz="1595" dirty="0"/>
          </a:p>
        </p:txBody>
      </p:sp>
      <p:sp>
        <p:nvSpPr>
          <p:cNvPr id="61" name="Text 58"/>
          <p:cNvSpPr/>
          <p:nvPr/>
        </p:nvSpPr>
        <p:spPr>
          <a:xfrm>
            <a:off x="3611166" y="2657475"/>
            <a:ext cx="1344920" cy="21486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93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Wearable Devices</a:t>
            </a:r>
            <a:endParaRPr lang="en-US" sz="1193" dirty="0"/>
          </a:p>
        </p:txBody>
      </p:sp>
      <p:sp>
        <p:nvSpPr>
          <p:cNvPr id="62" name="Text 59"/>
          <p:cNvSpPr/>
          <p:nvPr/>
        </p:nvSpPr>
        <p:spPr>
          <a:xfrm>
            <a:off x="3611166" y="2886075"/>
            <a:ext cx="2013372" cy="13125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Optional • Continuous 24/7 Health Monitoring</a:t>
            </a:r>
            <a:endParaRPr lang="en-US" sz="727" dirty="0"/>
          </a:p>
        </p:txBody>
      </p:sp>
      <p:sp>
        <p:nvSpPr>
          <p:cNvPr id="63" name="Text 60"/>
          <p:cNvSpPr/>
          <p:nvPr/>
        </p:nvSpPr>
        <p:spPr>
          <a:xfrm>
            <a:off x="3257550" y="3143250"/>
            <a:ext cx="1235916" cy="12965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83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Currently Available Sensors:</a:t>
            </a:r>
            <a:endParaRPr lang="en-US" sz="683" dirty="0"/>
          </a:p>
        </p:txBody>
      </p:sp>
      <p:sp>
        <p:nvSpPr>
          <p:cNvPr id="64" name="Text 61"/>
          <p:cNvSpPr/>
          <p:nvPr/>
        </p:nvSpPr>
        <p:spPr>
          <a:xfrm>
            <a:off x="3257550" y="3314700"/>
            <a:ext cx="1328890" cy="1306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✓ Heart rate (continuous PPG)</a:t>
            </a:r>
            <a:endParaRPr lang="en-US" sz="727" dirty="0"/>
          </a:p>
        </p:txBody>
      </p:sp>
      <p:sp>
        <p:nvSpPr>
          <p:cNvPr id="65" name="Text 62"/>
          <p:cNvSpPr/>
          <p:nvPr/>
        </p:nvSpPr>
        <p:spPr>
          <a:xfrm>
            <a:off x="3257550" y="3486150"/>
            <a:ext cx="1019510" cy="1306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✓ Blood oxygen (SpO2)</a:t>
            </a:r>
            <a:endParaRPr lang="en-US" sz="727" dirty="0"/>
          </a:p>
        </p:txBody>
      </p:sp>
      <p:sp>
        <p:nvSpPr>
          <p:cNvPr id="66" name="Text 63"/>
          <p:cNvSpPr/>
          <p:nvPr/>
        </p:nvSpPr>
        <p:spPr>
          <a:xfrm>
            <a:off x="3257550" y="3657600"/>
            <a:ext cx="1061188" cy="1306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✓ ECG/EKG (single-lead)</a:t>
            </a:r>
            <a:endParaRPr lang="en-US" sz="727" dirty="0"/>
          </a:p>
        </p:txBody>
      </p:sp>
      <p:sp>
        <p:nvSpPr>
          <p:cNvPr id="67" name="Text 64"/>
          <p:cNvSpPr/>
          <p:nvPr/>
        </p:nvSpPr>
        <p:spPr>
          <a:xfrm>
            <a:off x="3257550" y="3829050"/>
            <a:ext cx="1441100" cy="1306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✓ Sleep tracking (stages, quality)</a:t>
            </a:r>
            <a:endParaRPr lang="en-US" sz="727" dirty="0"/>
          </a:p>
        </p:txBody>
      </p:sp>
      <p:sp>
        <p:nvSpPr>
          <p:cNvPr id="68" name="Text 65"/>
          <p:cNvSpPr/>
          <p:nvPr/>
        </p:nvSpPr>
        <p:spPr>
          <a:xfrm>
            <a:off x="3257550" y="4000500"/>
            <a:ext cx="1530868" cy="1306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✓ Activity (steps, calories, exercise)</a:t>
            </a:r>
            <a:endParaRPr lang="en-US" sz="727" dirty="0"/>
          </a:p>
        </p:txBody>
      </p:sp>
      <p:sp>
        <p:nvSpPr>
          <p:cNvPr id="69" name="Text 66"/>
          <p:cNvSpPr/>
          <p:nvPr/>
        </p:nvSpPr>
        <p:spPr>
          <a:xfrm>
            <a:off x="3257550" y="4171950"/>
            <a:ext cx="859210" cy="1306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✓ Skin temperature</a:t>
            </a:r>
            <a:endParaRPr lang="en-US" sz="727" dirty="0"/>
          </a:p>
        </p:txBody>
      </p:sp>
      <p:sp>
        <p:nvSpPr>
          <p:cNvPr id="70" name="Text 67"/>
          <p:cNvSpPr/>
          <p:nvPr/>
        </p:nvSpPr>
        <p:spPr>
          <a:xfrm>
            <a:off x="3257550" y="4400550"/>
            <a:ext cx="886461" cy="12965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83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Coming Soon (2026):</a:t>
            </a:r>
            <a:endParaRPr lang="en-US" sz="683" dirty="0"/>
          </a:p>
        </p:txBody>
      </p:sp>
      <p:sp>
        <p:nvSpPr>
          <p:cNvPr id="71" name="Text 68"/>
          <p:cNvSpPr/>
          <p:nvPr/>
        </p:nvSpPr>
        <p:spPr>
          <a:xfrm>
            <a:off x="3257550" y="4572000"/>
            <a:ext cx="1856277" cy="1306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⏳ Blood pressure (cuffless, FDA pending)</a:t>
            </a:r>
            <a:endParaRPr lang="en-US" sz="727" dirty="0"/>
          </a:p>
        </p:txBody>
      </p:sp>
      <p:sp>
        <p:nvSpPr>
          <p:cNvPr id="72" name="Text 69"/>
          <p:cNvSpPr/>
          <p:nvPr/>
        </p:nvSpPr>
        <p:spPr>
          <a:xfrm>
            <a:off x="3257550" y="4743450"/>
            <a:ext cx="1699183" cy="1306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⏳ Sweat biomarkers (cortisol, lactate)</a:t>
            </a:r>
            <a:endParaRPr lang="en-US" sz="727" dirty="0"/>
          </a:p>
        </p:txBody>
      </p:sp>
      <p:sp>
        <p:nvSpPr>
          <p:cNvPr id="73" name="Text 70"/>
          <p:cNvSpPr/>
          <p:nvPr/>
        </p:nvSpPr>
        <p:spPr>
          <a:xfrm>
            <a:off x="3257550" y="4914900"/>
            <a:ext cx="881652" cy="1306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⏳ Hydration status</a:t>
            </a:r>
            <a:endParaRPr lang="en-US" sz="727" dirty="0"/>
          </a:p>
        </p:txBody>
      </p:sp>
      <p:sp>
        <p:nvSpPr>
          <p:cNvPr id="81" name="Text 78"/>
          <p:cNvSpPr/>
          <p:nvPr/>
        </p:nvSpPr>
        <p:spPr>
          <a:xfrm>
            <a:off x="6343650" y="2714625"/>
            <a:ext cx="280526" cy="24673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595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🦴</a:t>
            </a:r>
            <a:endParaRPr lang="en-US" sz="1595" dirty="0"/>
          </a:p>
        </p:txBody>
      </p:sp>
      <p:sp>
        <p:nvSpPr>
          <p:cNvPr id="82" name="Text 79"/>
          <p:cNvSpPr/>
          <p:nvPr/>
        </p:nvSpPr>
        <p:spPr>
          <a:xfrm>
            <a:off x="6697266" y="2657475"/>
            <a:ext cx="804707" cy="21486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93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DEXA Scan</a:t>
            </a:r>
            <a:endParaRPr lang="en-US" sz="1193" dirty="0"/>
          </a:p>
        </p:txBody>
      </p:sp>
      <p:sp>
        <p:nvSpPr>
          <p:cNvPr id="83" name="Text 80"/>
          <p:cNvSpPr/>
          <p:nvPr/>
        </p:nvSpPr>
        <p:spPr>
          <a:xfrm>
            <a:off x="6697266" y="2886075"/>
            <a:ext cx="1598194" cy="13125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Annual Body Composition Screening</a:t>
            </a:r>
            <a:endParaRPr lang="en-US" sz="727" dirty="0"/>
          </a:p>
        </p:txBody>
      </p:sp>
      <p:sp>
        <p:nvSpPr>
          <p:cNvPr id="84" name="Text 81"/>
          <p:cNvSpPr/>
          <p:nvPr/>
        </p:nvSpPr>
        <p:spPr>
          <a:xfrm>
            <a:off x="6343650" y="3143250"/>
            <a:ext cx="711733" cy="12965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83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What It Detects:</a:t>
            </a:r>
            <a:endParaRPr lang="en-US" sz="683" dirty="0"/>
          </a:p>
        </p:txBody>
      </p:sp>
      <p:sp>
        <p:nvSpPr>
          <p:cNvPr id="85" name="Text 82"/>
          <p:cNvSpPr/>
          <p:nvPr/>
        </p:nvSpPr>
        <p:spPr>
          <a:xfrm>
            <a:off x="6343650" y="3318272"/>
            <a:ext cx="70532" cy="1306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✓</a:t>
            </a:r>
            <a:endParaRPr lang="en-US" sz="727" dirty="0"/>
          </a:p>
        </p:txBody>
      </p:sp>
      <p:sp>
        <p:nvSpPr>
          <p:cNvPr id="86" name="Text 83"/>
          <p:cNvSpPr/>
          <p:nvPr/>
        </p:nvSpPr>
        <p:spPr>
          <a:xfrm>
            <a:off x="6437970" y="3318272"/>
            <a:ext cx="492122" cy="12965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83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Visceral fat</a:t>
            </a:r>
            <a:endParaRPr lang="en-US" sz="683" dirty="0"/>
          </a:p>
        </p:txBody>
      </p:sp>
      <p:sp>
        <p:nvSpPr>
          <p:cNvPr id="87" name="Text 84"/>
          <p:cNvSpPr/>
          <p:nvPr/>
        </p:nvSpPr>
        <p:spPr>
          <a:xfrm>
            <a:off x="6996550" y="3318272"/>
            <a:ext cx="1215076" cy="13125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(fat around organs &amp; heart)</a:t>
            </a:r>
            <a:endParaRPr lang="en-US" sz="727" dirty="0"/>
          </a:p>
        </p:txBody>
      </p:sp>
      <p:sp>
        <p:nvSpPr>
          <p:cNvPr id="88" name="Text 85"/>
          <p:cNvSpPr/>
          <p:nvPr/>
        </p:nvSpPr>
        <p:spPr>
          <a:xfrm>
            <a:off x="6343650" y="3486150"/>
            <a:ext cx="1864293" cy="1306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✓ Bone mineral density (osteoporosis risk)</a:t>
            </a:r>
            <a:endParaRPr lang="en-US" sz="727" dirty="0"/>
          </a:p>
        </p:txBody>
      </p:sp>
      <p:sp>
        <p:nvSpPr>
          <p:cNvPr id="89" name="Text 86"/>
          <p:cNvSpPr/>
          <p:nvPr/>
        </p:nvSpPr>
        <p:spPr>
          <a:xfrm>
            <a:off x="6343650" y="3657600"/>
            <a:ext cx="1191032" cy="1306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✓ Muscle mass distribution</a:t>
            </a:r>
            <a:endParaRPr lang="en-US" sz="727" dirty="0"/>
          </a:p>
        </p:txBody>
      </p:sp>
      <p:sp>
        <p:nvSpPr>
          <p:cNvPr id="90" name="Text 87"/>
          <p:cNvSpPr/>
          <p:nvPr/>
        </p:nvSpPr>
        <p:spPr>
          <a:xfrm>
            <a:off x="6343650" y="3829050"/>
            <a:ext cx="1346522" cy="1306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✓ Aortic calcification (CVD risk)</a:t>
            </a:r>
            <a:endParaRPr lang="en-US" sz="727" dirty="0"/>
          </a:p>
        </p:txBody>
      </p:sp>
      <p:sp>
        <p:nvSpPr>
          <p:cNvPr id="91" name="Text 88"/>
          <p:cNvSpPr/>
          <p:nvPr/>
        </p:nvSpPr>
        <p:spPr>
          <a:xfrm>
            <a:off x="6343650" y="4000500"/>
            <a:ext cx="1192634" cy="1306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✓ Body composition trends</a:t>
            </a:r>
            <a:endParaRPr lang="en-US" sz="727" dirty="0"/>
          </a:p>
        </p:txBody>
      </p:sp>
      <p:sp>
        <p:nvSpPr>
          <p:cNvPr id="92" name="Text 89"/>
          <p:cNvSpPr/>
          <p:nvPr/>
        </p:nvSpPr>
        <p:spPr>
          <a:xfrm>
            <a:off x="6343650" y="4229100"/>
            <a:ext cx="686085" cy="12965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83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Why It Matters:</a:t>
            </a:r>
            <a:endParaRPr lang="en-US" sz="683" dirty="0"/>
          </a:p>
        </p:txBody>
      </p:sp>
      <p:sp>
        <p:nvSpPr>
          <p:cNvPr id="93" name="Text 90"/>
          <p:cNvSpPr/>
          <p:nvPr/>
        </p:nvSpPr>
        <p:spPr>
          <a:xfrm>
            <a:off x="6343650" y="4404122"/>
            <a:ext cx="35266" cy="13125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727" dirty="0"/>
          </a:p>
        </p:txBody>
      </p:sp>
      <p:sp>
        <p:nvSpPr>
          <p:cNvPr id="94" name="Text 91"/>
          <p:cNvSpPr/>
          <p:nvPr/>
        </p:nvSpPr>
        <p:spPr>
          <a:xfrm>
            <a:off x="6407274" y="4404122"/>
            <a:ext cx="681277" cy="12965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83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Hidden danger:</a:t>
            </a:r>
            <a:endParaRPr lang="en-US" sz="683" dirty="0"/>
          </a:p>
        </p:txBody>
      </p:sp>
      <p:sp>
        <p:nvSpPr>
          <p:cNvPr id="95" name="Text 92"/>
          <p:cNvSpPr/>
          <p:nvPr/>
        </p:nvSpPr>
        <p:spPr>
          <a:xfrm>
            <a:off x="6399927" y="4530201"/>
            <a:ext cx="2469449" cy="13125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Most people don't know they have visceral fat</a:t>
            </a:r>
            <a:endParaRPr lang="en-US" sz="727" dirty="0"/>
          </a:p>
        </p:txBody>
      </p:sp>
      <p:sp>
        <p:nvSpPr>
          <p:cNvPr id="96" name="Text 93"/>
          <p:cNvSpPr/>
          <p:nvPr/>
        </p:nvSpPr>
        <p:spPr>
          <a:xfrm>
            <a:off x="6343650" y="4718447"/>
            <a:ext cx="35266" cy="13125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727" dirty="0"/>
          </a:p>
        </p:txBody>
      </p:sp>
      <p:sp>
        <p:nvSpPr>
          <p:cNvPr id="97" name="Text 94"/>
          <p:cNvSpPr/>
          <p:nvPr/>
        </p:nvSpPr>
        <p:spPr>
          <a:xfrm>
            <a:off x="6407274" y="4718447"/>
            <a:ext cx="528991" cy="12965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83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Silent killer:</a:t>
            </a:r>
            <a:endParaRPr lang="en-US" sz="683" dirty="0"/>
          </a:p>
        </p:txBody>
      </p:sp>
      <p:sp>
        <p:nvSpPr>
          <p:cNvPr id="98" name="Text 95"/>
          <p:cNvSpPr/>
          <p:nvPr/>
        </p:nvSpPr>
        <p:spPr>
          <a:xfrm>
            <a:off x="6409122" y="4850863"/>
            <a:ext cx="2314435" cy="13125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Visceral fat linked to heart disease, stroke, diabetes</a:t>
            </a:r>
            <a:endParaRPr lang="en-US" sz="727" dirty="0"/>
          </a:p>
        </p:txBody>
      </p:sp>
      <p:sp>
        <p:nvSpPr>
          <p:cNvPr id="99" name="Text 96"/>
          <p:cNvSpPr/>
          <p:nvPr/>
        </p:nvSpPr>
        <p:spPr>
          <a:xfrm>
            <a:off x="6343650" y="5032772"/>
            <a:ext cx="65" cy="13163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endParaRPr lang="en-US" sz="727" dirty="0"/>
          </a:p>
        </p:txBody>
      </p:sp>
      <p:sp>
        <p:nvSpPr>
          <p:cNvPr id="100" name="Text 97"/>
          <p:cNvSpPr/>
          <p:nvPr/>
        </p:nvSpPr>
        <p:spPr>
          <a:xfrm>
            <a:off x="6407274" y="5032772"/>
            <a:ext cx="65" cy="13003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endParaRPr lang="en-US" sz="683" dirty="0"/>
          </a:p>
        </p:txBody>
      </p:sp>
      <p:sp>
        <p:nvSpPr>
          <p:cNvPr id="208" name="Text 14">
            <a:extLst>
              <a:ext uri="{FF2B5EF4-FFF2-40B4-BE49-F238E27FC236}">
                <a16:creationId xmlns:a16="http://schemas.microsoft.com/office/drawing/2014/main" id="{A51D92FD-5DAB-D596-8F24-33DCEFF531EA}"/>
              </a:ext>
            </a:extLst>
          </p:cNvPr>
          <p:cNvSpPr/>
          <p:nvPr/>
        </p:nvSpPr>
        <p:spPr>
          <a:xfrm>
            <a:off x="4700670" y="1389693"/>
            <a:ext cx="1223953" cy="272319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Diabetic, Prediabetic</a:t>
            </a:r>
          </a:p>
          <a:p>
            <a:pPr marL="0" indent="0" algn="ctr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CVD Risk, Stroke Risk </a:t>
            </a:r>
            <a:endParaRPr lang="en-US" sz="727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64068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285750"/>
            <a:ext cx="80010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602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AED 40 Billion Lost Every Year</a:t>
            </a:r>
            <a:endParaRPr lang="en-US" sz="1602" dirty="0"/>
          </a:p>
        </p:txBody>
      </p:sp>
      <p:sp>
        <p:nvSpPr>
          <p:cNvPr id="4" name="Text 1"/>
          <p:cNvSpPr/>
          <p:nvPr/>
        </p:nvSpPr>
        <p:spPr>
          <a:xfrm>
            <a:off x="571500" y="700088"/>
            <a:ext cx="8001000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1050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While preventable diseases steal health, wealth, and happiness from 1M+ UAE nationals</a:t>
            </a:r>
            <a:endParaRPr lang="en-US" sz="1050" dirty="0"/>
          </a:p>
        </p:txBody>
      </p:sp>
      <p:sp>
        <p:nvSpPr>
          <p:cNvPr id="5" name="Text 2"/>
          <p:cNvSpPr/>
          <p:nvPr/>
        </p:nvSpPr>
        <p:spPr>
          <a:xfrm>
            <a:off x="571500" y="1164431"/>
            <a:ext cx="80010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5400"/>
              </a:lnSpc>
              <a:buNone/>
            </a:pPr>
            <a:r>
              <a:rPr lang="en-US" sz="4974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$11B</a:t>
            </a:r>
            <a:endParaRPr lang="en-US" sz="4974" dirty="0"/>
          </a:p>
        </p:txBody>
      </p:sp>
      <p:sp>
        <p:nvSpPr>
          <p:cNvPr id="6" name="Text 3"/>
          <p:cNvSpPr/>
          <p:nvPr/>
        </p:nvSpPr>
        <p:spPr>
          <a:xfrm>
            <a:off x="571500" y="1921669"/>
            <a:ext cx="8001000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885" b="1" kern="0" spc="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Total Annual Cost</a:t>
            </a:r>
            <a:endParaRPr lang="en-US" sz="885" dirty="0"/>
          </a:p>
        </p:txBody>
      </p:sp>
      <p:sp>
        <p:nvSpPr>
          <p:cNvPr id="7" name="Shape 4"/>
          <p:cNvSpPr/>
          <p:nvPr/>
        </p:nvSpPr>
        <p:spPr>
          <a:xfrm>
            <a:off x="571500" y="2364581"/>
            <a:ext cx="3893344" cy="1964531"/>
          </a:xfrm>
          <a:prstGeom prst="rect">
            <a:avLst/>
          </a:prstGeom>
          <a:solidFill>
            <a:srgbClr val="00B4D8">
              <a:alpha val="2000"/>
            </a:srgbClr>
          </a:solidFill>
          <a:ln w="198">
            <a:solidFill>
              <a:srgbClr val="00B4D8"/>
            </a:solidFill>
            <a:prstDash val="solid"/>
          </a:ln>
        </p:spPr>
        <p:txBody>
          <a:bodyPr/>
          <a:lstStyle/>
          <a:p>
            <a:endParaRPr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3859" y="2680692"/>
            <a:ext cx="428625" cy="34290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785813" y="3214688"/>
            <a:ext cx="3464719" cy="4000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3200"/>
              </a:lnSpc>
              <a:buNone/>
            </a:pPr>
            <a:r>
              <a:rPr lang="en-US" sz="2862" b="1" dirty="0">
                <a:solidFill>
                  <a:srgbClr val="00B4D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$5.2B</a:t>
            </a:r>
            <a:endParaRPr lang="en-US" sz="2862" dirty="0"/>
          </a:p>
        </p:txBody>
      </p:sp>
      <p:sp>
        <p:nvSpPr>
          <p:cNvPr id="10" name="Text 6"/>
          <p:cNvSpPr/>
          <p:nvPr/>
        </p:nvSpPr>
        <p:spPr>
          <a:xfrm>
            <a:off x="785813" y="3700463"/>
            <a:ext cx="3464719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885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Healthcare Expenditures</a:t>
            </a:r>
            <a:endParaRPr lang="en-US" sz="885" dirty="0"/>
          </a:p>
        </p:txBody>
      </p:sp>
      <p:sp>
        <p:nvSpPr>
          <p:cNvPr id="11" name="Text 7"/>
          <p:cNvSpPr/>
          <p:nvPr/>
        </p:nvSpPr>
        <p:spPr>
          <a:xfrm>
            <a:off x="785813" y="3950494"/>
            <a:ext cx="3464719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727" dirty="0">
                <a:solidFill>
                  <a:srgbClr val="2C3E50">
                    <a:alpha val="60000"/>
                  </a:srgbClr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UNDP 2024</a:t>
            </a:r>
            <a:endParaRPr lang="en-US" sz="727" dirty="0"/>
          </a:p>
        </p:txBody>
      </p:sp>
      <p:sp>
        <p:nvSpPr>
          <p:cNvPr id="12" name="Shape 8"/>
          <p:cNvSpPr/>
          <p:nvPr/>
        </p:nvSpPr>
        <p:spPr>
          <a:xfrm>
            <a:off x="4679156" y="2364581"/>
            <a:ext cx="3893344" cy="1964531"/>
          </a:xfrm>
          <a:prstGeom prst="rect">
            <a:avLst/>
          </a:prstGeom>
          <a:solidFill>
            <a:srgbClr val="7209B7">
              <a:alpha val="2000"/>
            </a:srgbClr>
          </a:solidFill>
          <a:ln w="198">
            <a:solidFill>
              <a:srgbClr val="7209B7"/>
            </a:solidFill>
            <a:prstDash val="solid"/>
          </a:ln>
        </p:spPr>
        <p:txBody>
          <a:bodyPr/>
          <a:lstStyle/>
          <a:p>
            <a:endParaRPr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4378" y="2666405"/>
            <a:ext cx="342900" cy="342900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4893469" y="3200400"/>
            <a:ext cx="3464719" cy="4000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3200"/>
              </a:lnSpc>
              <a:buNone/>
            </a:pPr>
            <a:r>
              <a:rPr lang="en-US" sz="2862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$5.7B</a:t>
            </a:r>
            <a:endParaRPr lang="en-US" sz="2862" dirty="0"/>
          </a:p>
        </p:txBody>
      </p:sp>
      <p:sp>
        <p:nvSpPr>
          <p:cNvPr id="15" name="Text 10"/>
          <p:cNvSpPr/>
          <p:nvPr/>
        </p:nvSpPr>
        <p:spPr>
          <a:xfrm>
            <a:off x="4893469" y="3686175"/>
            <a:ext cx="3464719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885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Lost Productivity</a:t>
            </a:r>
            <a:endParaRPr lang="en-US" sz="885" dirty="0"/>
          </a:p>
        </p:txBody>
      </p:sp>
      <p:sp>
        <p:nvSpPr>
          <p:cNvPr id="16" name="Text 11"/>
          <p:cNvSpPr/>
          <p:nvPr/>
        </p:nvSpPr>
        <p:spPr>
          <a:xfrm>
            <a:off x="4893469" y="3936206"/>
            <a:ext cx="3464719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727" dirty="0">
                <a:solidFill>
                  <a:srgbClr val="2C3E50">
                    <a:alpha val="60000"/>
                  </a:srgbClr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UNDP 2024</a:t>
            </a:r>
            <a:endParaRPr lang="en-US" sz="727" dirty="0"/>
          </a:p>
        </p:txBody>
      </p:sp>
      <p:sp>
        <p:nvSpPr>
          <p:cNvPr id="17" name="Shape 12"/>
          <p:cNvSpPr/>
          <p:nvPr/>
        </p:nvSpPr>
        <p:spPr>
          <a:xfrm>
            <a:off x="571500" y="4514850"/>
            <a:ext cx="2547919" cy="811513"/>
          </a:xfrm>
          <a:prstGeom prst="rect">
            <a:avLst/>
          </a:prstGeom>
          <a:solidFill>
            <a:srgbClr val="FFFFFF">
              <a:alpha val="60000"/>
            </a:srgbClr>
          </a:solidFill>
          <a:ln w="99">
            <a:solidFill>
              <a:srgbClr val="0A4D68">
                <a:alpha val="20000"/>
              </a:srgbClr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18" name="Text 13"/>
          <p:cNvSpPr/>
          <p:nvPr/>
        </p:nvSpPr>
        <p:spPr>
          <a:xfrm>
            <a:off x="700088" y="4643438"/>
            <a:ext cx="2290744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602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1M+</a:t>
            </a:r>
            <a:endParaRPr lang="en-US" sz="1602" dirty="0"/>
          </a:p>
        </p:txBody>
      </p:sp>
      <p:sp>
        <p:nvSpPr>
          <p:cNvPr id="19" name="Text 14"/>
          <p:cNvSpPr/>
          <p:nvPr/>
        </p:nvSpPr>
        <p:spPr>
          <a:xfrm>
            <a:off x="700088" y="5043488"/>
            <a:ext cx="2290744" cy="14000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100"/>
              </a:lnSpc>
              <a:buNone/>
            </a:pPr>
            <a:r>
              <a:rPr lang="en-US" sz="72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Thiqa Members Affected</a:t>
            </a:r>
            <a:endParaRPr lang="en-US" sz="727" dirty="0"/>
          </a:p>
        </p:txBody>
      </p:sp>
      <p:sp>
        <p:nvSpPr>
          <p:cNvPr id="20" name="Shape 15"/>
          <p:cNvSpPr/>
          <p:nvPr/>
        </p:nvSpPr>
        <p:spPr>
          <a:xfrm>
            <a:off x="3298013" y="4514850"/>
            <a:ext cx="2547947" cy="811513"/>
          </a:xfrm>
          <a:prstGeom prst="rect">
            <a:avLst/>
          </a:prstGeom>
          <a:solidFill>
            <a:srgbClr val="FFFFFF">
              <a:alpha val="60000"/>
            </a:srgbClr>
          </a:solidFill>
          <a:ln w="99">
            <a:solidFill>
              <a:srgbClr val="0A4D68">
                <a:alpha val="20000"/>
              </a:srgbClr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21" name="Text 16"/>
          <p:cNvSpPr/>
          <p:nvPr/>
        </p:nvSpPr>
        <p:spPr>
          <a:xfrm>
            <a:off x="3426600" y="4643438"/>
            <a:ext cx="2290772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602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$3.0B</a:t>
            </a:r>
            <a:endParaRPr lang="en-US" sz="1602" dirty="0"/>
          </a:p>
        </p:txBody>
      </p:sp>
      <p:sp>
        <p:nvSpPr>
          <p:cNvPr id="22" name="Text 17"/>
          <p:cNvSpPr/>
          <p:nvPr/>
        </p:nvSpPr>
        <p:spPr>
          <a:xfrm>
            <a:off x="3426600" y="5043488"/>
            <a:ext cx="2290772" cy="14000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100"/>
              </a:lnSpc>
              <a:buNone/>
            </a:pPr>
            <a:r>
              <a:rPr lang="en-US" sz="72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Thiqa Market Size (Est.)</a:t>
            </a:r>
            <a:endParaRPr lang="en-US" sz="727" dirty="0"/>
          </a:p>
        </p:txBody>
      </p:sp>
      <p:sp>
        <p:nvSpPr>
          <p:cNvPr id="23" name="Shape 18"/>
          <p:cNvSpPr/>
          <p:nvPr/>
        </p:nvSpPr>
        <p:spPr>
          <a:xfrm>
            <a:off x="6024553" y="4514850"/>
            <a:ext cx="2547919" cy="811513"/>
          </a:xfrm>
          <a:prstGeom prst="rect">
            <a:avLst/>
          </a:prstGeom>
          <a:solidFill>
            <a:srgbClr val="FFFFFF">
              <a:alpha val="60000"/>
            </a:srgbClr>
          </a:solidFill>
          <a:ln w="99">
            <a:solidFill>
              <a:srgbClr val="0A4D68">
                <a:alpha val="20000"/>
              </a:srgbClr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24" name="Text 19"/>
          <p:cNvSpPr/>
          <p:nvPr/>
        </p:nvSpPr>
        <p:spPr>
          <a:xfrm>
            <a:off x="6153141" y="4643438"/>
            <a:ext cx="2290744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602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80%</a:t>
            </a:r>
            <a:endParaRPr lang="en-US" sz="1602" dirty="0"/>
          </a:p>
        </p:txBody>
      </p:sp>
      <p:sp>
        <p:nvSpPr>
          <p:cNvPr id="25" name="Text 20"/>
          <p:cNvSpPr/>
          <p:nvPr/>
        </p:nvSpPr>
        <p:spPr>
          <a:xfrm>
            <a:off x="6153141" y="5043488"/>
            <a:ext cx="2290744" cy="14000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100"/>
              </a:lnSpc>
              <a:buNone/>
            </a:pPr>
            <a:r>
              <a:rPr lang="en-US" sz="72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Preventable Through Lifestyle</a:t>
            </a:r>
            <a:endParaRPr lang="en-US" sz="727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 0">
            <a:extLst>
              <a:ext uri="{FF2B5EF4-FFF2-40B4-BE49-F238E27FC236}">
                <a16:creationId xmlns:a16="http://schemas.microsoft.com/office/drawing/2014/main" id="{9736D650-BD61-F31A-9E61-2A1D8BFABB86}"/>
              </a:ext>
            </a:extLst>
          </p:cNvPr>
          <p:cNvSpPr/>
          <p:nvPr/>
        </p:nvSpPr>
        <p:spPr>
          <a:xfrm>
            <a:off x="824674" y="218185"/>
            <a:ext cx="7126951" cy="34624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436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Multi-Modal Early Detection: Six Data Sources</a:t>
            </a:r>
            <a:endParaRPr lang="en-US" sz="2436" dirty="0"/>
          </a:p>
        </p:txBody>
      </p:sp>
      <p:sp>
        <p:nvSpPr>
          <p:cNvPr id="50" name="Shape 1">
            <a:extLst>
              <a:ext uri="{FF2B5EF4-FFF2-40B4-BE49-F238E27FC236}">
                <a16:creationId xmlns:a16="http://schemas.microsoft.com/office/drawing/2014/main" id="{E9E787B2-FE9E-173D-D48E-14BAAD2D3575}"/>
              </a:ext>
            </a:extLst>
          </p:cNvPr>
          <p:cNvSpPr/>
          <p:nvPr/>
        </p:nvSpPr>
        <p:spPr>
          <a:xfrm>
            <a:off x="171450" y="685800"/>
            <a:ext cx="1140907" cy="1600200"/>
          </a:xfrm>
          <a:prstGeom prst="rect">
            <a:avLst/>
          </a:prstGeom>
          <a:solidFill>
            <a:srgbClr val="FF0000">
              <a:alpha val="43000"/>
            </a:srgbClr>
          </a:solidFill>
          <a:ln w="99">
            <a:solidFill>
              <a:srgbClr val="FFFFFF">
                <a:alpha val="20000"/>
              </a:srgbClr>
            </a:solidFill>
            <a:prstDash val="solid"/>
          </a:ln>
        </p:spPr>
        <p:txBody>
          <a:bodyPr/>
          <a:lstStyle/>
          <a:p>
            <a:endParaRPr dirty="0"/>
          </a:p>
        </p:txBody>
      </p:sp>
      <p:sp>
        <p:nvSpPr>
          <p:cNvPr id="51" name="Text 2">
            <a:extLst>
              <a:ext uri="{FF2B5EF4-FFF2-40B4-BE49-F238E27FC236}">
                <a16:creationId xmlns:a16="http://schemas.microsoft.com/office/drawing/2014/main" id="{40D744A3-7733-3393-C815-D5C8480AA0A4}"/>
              </a:ext>
            </a:extLst>
          </p:cNvPr>
          <p:cNvSpPr/>
          <p:nvPr/>
        </p:nvSpPr>
        <p:spPr>
          <a:xfrm>
            <a:off x="557160" y="800100"/>
            <a:ext cx="338233" cy="29495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1924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🩸</a:t>
            </a:r>
            <a:endParaRPr lang="en-US" sz="1924" dirty="0"/>
          </a:p>
        </p:txBody>
      </p:sp>
      <p:sp>
        <p:nvSpPr>
          <p:cNvPr id="52" name="Text 3">
            <a:extLst>
              <a:ext uri="{FF2B5EF4-FFF2-40B4-BE49-F238E27FC236}">
                <a16:creationId xmlns:a16="http://schemas.microsoft.com/office/drawing/2014/main" id="{9225F08F-9A31-40A3-57BA-CDED1DF017F8}"/>
              </a:ext>
            </a:extLst>
          </p:cNvPr>
          <p:cNvSpPr/>
          <p:nvPr/>
        </p:nvSpPr>
        <p:spPr>
          <a:xfrm>
            <a:off x="563572" y="1143000"/>
            <a:ext cx="325409" cy="18370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600"/>
              </a:lnSpc>
              <a:buNone/>
            </a:pPr>
            <a:r>
              <a:rPr lang="en-US" sz="885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Blood</a:t>
            </a:r>
            <a:endParaRPr lang="en-US" sz="885" dirty="0"/>
          </a:p>
        </p:txBody>
      </p:sp>
      <p:sp>
        <p:nvSpPr>
          <p:cNvPr id="53" name="Text 4">
            <a:extLst>
              <a:ext uri="{FF2B5EF4-FFF2-40B4-BE49-F238E27FC236}">
                <a16:creationId xmlns:a16="http://schemas.microsoft.com/office/drawing/2014/main" id="{EB09C011-A5B8-D892-C2EB-F73E0A838B56}"/>
              </a:ext>
            </a:extLst>
          </p:cNvPr>
          <p:cNvSpPr/>
          <p:nvPr/>
        </p:nvSpPr>
        <p:spPr>
          <a:xfrm>
            <a:off x="114300" y="1400175"/>
            <a:ext cx="1223953" cy="272319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Metabolic biomarkers</a:t>
            </a:r>
          </a:p>
          <a:p>
            <a:pPr marL="0" indent="0" algn="ctr">
              <a:lnSpc>
                <a:spcPts val="1100"/>
              </a:lnSpc>
              <a:buNone/>
            </a:pPr>
            <a:r>
              <a:rPr lang="en-US" sz="727" dirty="0" err="1">
                <a:latin typeface="Noto Sans" pitchFamily="34" charset="0"/>
                <a:ea typeface="Noto Sans" pitchFamily="34" charset="-122"/>
                <a:cs typeface="Noto Sans" pitchFamily="34" charset="-120"/>
              </a:rPr>
              <a:t>Eraly</a:t>
            </a: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 Cancer Test (</a:t>
            </a:r>
            <a:r>
              <a:rPr lang="en-US" sz="727" dirty="0" err="1">
                <a:latin typeface="Noto Sans" pitchFamily="34" charset="0"/>
                <a:ea typeface="Noto Sans" pitchFamily="34" charset="-122"/>
                <a:cs typeface="Noto Sans" pitchFamily="34" charset="-120"/>
              </a:rPr>
              <a:t>Opt</a:t>
            </a: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)</a:t>
            </a:r>
            <a:endParaRPr lang="en-US" sz="727" dirty="0"/>
          </a:p>
        </p:txBody>
      </p:sp>
      <p:sp>
        <p:nvSpPr>
          <p:cNvPr id="54" name="Text 5">
            <a:extLst>
              <a:ext uri="{FF2B5EF4-FFF2-40B4-BE49-F238E27FC236}">
                <a16:creationId xmlns:a16="http://schemas.microsoft.com/office/drawing/2014/main" id="{829D0531-86D5-E5A5-E018-BCA2BCBBADE7}"/>
              </a:ext>
            </a:extLst>
          </p:cNvPr>
          <p:cNvSpPr/>
          <p:nvPr/>
        </p:nvSpPr>
        <p:spPr>
          <a:xfrm>
            <a:off x="586801" y="1810941"/>
            <a:ext cx="278923" cy="10695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900"/>
              </a:lnSpc>
              <a:buNone/>
            </a:pPr>
            <a:r>
              <a:rPr lang="en-US" sz="584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$55-140</a:t>
            </a:r>
            <a:endParaRPr lang="en-US" sz="584" dirty="0"/>
          </a:p>
        </p:txBody>
      </p:sp>
      <p:sp>
        <p:nvSpPr>
          <p:cNvPr id="55" name="Shape 6">
            <a:extLst>
              <a:ext uri="{FF2B5EF4-FFF2-40B4-BE49-F238E27FC236}">
                <a16:creationId xmlns:a16="http://schemas.microsoft.com/office/drawing/2014/main" id="{014A046F-17C1-42A0-FE9F-90670A3B72BE}"/>
              </a:ext>
            </a:extLst>
          </p:cNvPr>
          <p:cNvSpPr/>
          <p:nvPr/>
        </p:nvSpPr>
        <p:spPr>
          <a:xfrm>
            <a:off x="1735290" y="685800"/>
            <a:ext cx="1065059" cy="1600200"/>
          </a:xfrm>
          <a:prstGeom prst="rect">
            <a:avLst/>
          </a:prstGeom>
          <a:solidFill>
            <a:schemeClr val="accent4">
              <a:alpha val="10000"/>
            </a:schemeClr>
          </a:solidFill>
          <a:ln w="99">
            <a:solidFill>
              <a:srgbClr val="FFFFFF">
                <a:alpha val="20000"/>
              </a:srgbClr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56" name="Text 7">
            <a:extLst>
              <a:ext uri="{FF2B5EF4-FFF2-40B4-BE49-F238E27FC236}">
                <a16:creationId xmlns:a16="http://schemas.microsoft.com/office/drawing/2014/main" id="{F3BD468A-A6B4-1810-CCFE-ADA40B36CC3D}"/>
              </a:ext>
            </a:extLst>
          </p:cNvPr>
          <p:cNvSpPr/>
          <p:nvPr/>
        </p:nvSpPr>
        <p:spPr>
          <a:xfrm>
            <a:off x="2095438" y="800100"/>
            <a:ext cx="338233" cy="29495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1924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🧬</a:t>
            </a:r>
            <a:endParaRPr lang="en-US" sz="1924" dirty="0"/>
          </a:p>
        </p:txBody>
      </p:sp>
      <p:sp>
        <p:nvSpPr>
          <p:cNvPr id="57" name="Text 8">
            <a:extLst>
              <a:ext uri="{FF2B5EF4-FFF2-40B4-BE49-F238E27FC236}">
                <a16:creationId xmlns:a16="http://schemas.microsoft.com/office/drawing/2014/main" id="{ABCE37E4-1A15-1517-FBD4-69811D8B880A}"/>
              </a:ext>
            </a:extLst>
          </p:cNvPr>
          <p:cNvSpPr/>
          <p:nvPr/>
        </p:nvSpPr>
        <p:spPr>
          <a:xfrm>
            <a:off x="1818586" y="1143000"/>
            <a:ext cx="981764" cy="18370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1600"/>
              </a:lnSpc>
              <a:buNone/>
            </a:pPr>
            <a:r>
              <a:rPr lang="en-US" sz="885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Genome</a:t>
            </a:r>
            <a:endParaRPr lang="en-US" sz="885" dirty="0"/>
          </a:p>
        </p:txBody>
      </p:sp>
      <p:sp>
        <p:nvSpPr>
          <p:cNvPr id="58" name="Text 9">
            <a:extLst>
              <a:ext uri="{FF2B5EF4-FFF2-40B4-BE49-F238E27FC236}">
                <a16:creationId xmlns:a16="http://schemas.microsoft.com/office/drawing/2014/main" id="{873D20AE-DDD1-EF0B-8BE3-1981B74ED4D6}"/>
              </a:ext>
            </a:extLst>
          </p:cNvPr>
          <p:cNvSpPr/>
          <p:nvPr/>
        </p:nvSpPr>
        <p:spPr>
          <a:xfrm>
            <a:off x="1818586" y="1400175"/>
            <a:ext cx="891938" cy="272319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UAE Genome Database access</a:t>
            </a:r>
            <a:endParaRPr lang="en-US" sz="727" dirty="0"/>
          </a:p>
        </p:txBody>
      </p:sp>
      <p:sp>
        <p:nvSpPr>
          <p:cNvPr id="59" name="Text 10">
            <a:extLst>
              <a:ext uri="{FF2B5EF4-FFF2-40B4-BE49-F238E27FC236}">
                <a16:creationId xmlns:a16="http://schemas.microsoft.com/office/drawing/2014/main" id="{A1A858B3-29AC-22A0-EB08-68D3425240AE}"/>
              </a:ext>
            </a:extLst>
          </p:cNvPr>
          <p:cNvSpPr/>
          <p:nvPr/>
        </p:nvSpPr>
        <p:spPr>
          <a:xfrm>
            <a:off x="1976040" y="1810941"/>
            <a:ext cx="577002" cy="22166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900"/>
              </a:lnSpc>
              <a:buNone/>
            </a:pPr>
            <a:r>
              <a:rPr lang="en-US" sz="584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Accelerated Access</a:t>
            </a:r>
            <a:endParaRPr lang="en-US" sz="584" dirty="0"/>
          </a:p>
        </p:txBody>
      </p:sp>
      <p:sp>
        <p:nvSpPr>
          <p:cNvPr id="60" name="Shape 11">
            <a:extLst>
              <a:ext uri="{FF2B5EF4-FFF2-40B4-BE49-F238E27FC236}">
                <a16:creationId xmlns:a16="http://schemas.microsoft.com/office/drawing/2014/main" id="{84527939-D260-BEFD-E9BF-0536AE48B8FE}"/>
              </a:ext>
            </a:extLst>
          </p:cNvPr>
          <p:cNvSpPr/>
          <p:nvPr/>
        </p:nvSpPr>
        <p:spPr>
          <a:xfrm>
            <a:off x="3223281" y="685800"/>
            <a:ext cx="1152853" cy="1600200"/>
          </a:xfrm>
          <a:prstGeom prst="rect">
            <a:avLst/>
          </a:prstGeom>
          <a:solidFill>
            <a:srgbClr val="FFFF00">
              <a:alpha val="10000"/>
            </a:srgbClr>
          </a:solidFill>
          <a:ln w="99">
            <a:solidFill>
              <a:srgbClr val="FFFFFF">
                <a:alpha val="20000"/>
              </a:srgbClr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61" name="Text 12">
            <a:extLst>
              <a:ext uri="{FF2B5EF4-FFF2-40B4-BE49-F238E27FC236}">
                <a16:creationId xmlns:a16="http://schemas.microsoft.com/office/drawing/2014/main" id="{620FCF54-A267-93F5-FB69-8F0C5D9FB839}"/>
              </a:ext>
            </a:extLst>
          </p:cNvPr>
          <p:cNvSpPr/>
          <p:nvPr/>
        </p:nvSpPr>
        <p:spPr>
          <a:xfrm>
            <a:off x="3633716" y="800100"/>
            <a:ext cx="338233" cy="29495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1924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🏥</a:t>
            </a:r>
            <a:endParaRPr lang="en-US" sz="1924" dirty="0"/>
          </a:p>
        </p:txBody>
      </p:sp>
      <p:sp>
        <p:nvSpPr>
          <p:cNvPr id="62" name="Text 13">
            <a:extLst>
              <a:ext uri="{FF2B5EF4-FFF2-40B4-BE49-F238E27FC236}">
                <a16:creationId xmlns:a16="http://schemas.microsoft.com/office/drawing/2014/main" id="{D40F5690-6C1C-7EAD-6378-ED07FE16E811}"/>
              </a:ext>
            </a:extLst>
          </p:cNvPr>
          <p:cNvSpPr/>
          <p:nvPr/>
        </p:nvSpPr>
        <p:spPr>
          <a:xfrm>
            <a:off x="3562382" y="1143000"/>
            <a:ext cx="480901" cy="18370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600"/>
              </a:lnSpc>
              <a:buNone/>
            </a:pPr>
            <a:r>
              <a:rPr lang="en-US" sz="885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Imaging</a:t>
            </a:r>
            <a:endParaRPr lang="en-US" sz="885" dirty="0"/>
          </a:p>
        </p:txBody>
      </p:sp>
      <p:sp>
        <p:nvSpPr>
          <p:cNvPr id="63" name="Text 14">
            <a:extLst>
              <a:ext uri="{FF2B5EF4-FFF2-40B4-BE49-F238E27FC236}">
                <a16:creationId xmlns:a16="http://schemas.microsoft.com/office/drawing/2014/main" id="{AB6987AF-5843-1458-FD51-AFF9CA555698}"/>
              </a:ext>
            </a:extLst>
          </p:cNvPr>
          <p:cNvSpPr/>
          <p:nvPr/>
        </p:nvSpPr>
        <p:spPr>
          <a:xfrm>
            <a:off x="3190856" y="1400175"/>
            <a:ext cx="1223953" cy="272319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CT, MRI, ultrasound for Cancer+ structural issues</a:t>
            </a:r>
            <a:endParaRPr lang="en-US" sz="727" dirty="0"/>
          </a:p>
        </p:txBody>
      </p:sp>
      <p:sp>
        <p:nvSpPr>
          <p:cNvPr id="64" name="Text 15">
            <a:extLst>
              <a:ext uri="{FF2B5EF4-FFF2-40B4-BE49-F238E27FC236}">
                <a16:creationId xmlns:a16="http://schemas.microsoft.com/office/drawing/2014/main" id="{F5B84064-06DC-EBD0-290A-07BEAA3FDD9D}"/>
              </a:ext>
            </a:extLst>
          </p:cNvPr>
          <p:cNvSpPr/>
          <p:nvPr/>
        </p:nvSpPr>
        <p:spPr>
          <a:xfrm>
            <a:off x="3610473" y="1810941"/>
            <a:ext cx="384721" cy="10695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900"/>
              </a:lnSpc>
              <a:buNone/>
            </a:pPr>
            <a:r>
              <a:rPr lang="en-US" sz="584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$270-1,400</a:t>
            </a:r>
            <a:endParaRPr lang="en-US" sz="584" dirty="0"/>
          </a:p>
        </p:txBody>
      </p:sp>
      <p:sp>
        <p:nvSpPr>
          <p:cNvPr id="65" name="Shape 16">
            <a:extLst>
              <a:ext uri="{FF2B5EF4-FFF2-40B4-BE49-F238E27FC236}">
                <a16:creationId xmlns:a16="http://schemas.microsoft.com/office/drawing/2014/main" id="{72809D5E-E118-57A4-B781-7B0522CBB7B2}"/>
              </a:ext>
            </a:extLst>
          </p:cNvPr>
          <p:cNvSpPr/>
          <p:nvPr/>
        </p:nvSpPr>
        <p:spPr>
          <a:xfrm>
            <a:off x="4788418" y="685800"/>
            <a:ext cx="1075708" cy="1600200"/>
          </a:xfrm>
          <a:prstGeom prst="rect">
            <a:avLst/>
          </a:prstGeom>
          <a:solidFill>
            <a:srgbClr val="8B5CF6">
              <a:alpha val="30000"/>
            </a:srgbClr>
          </a:solidFill>
          <a:ln w="198">
            <a:solidFill>
              <a:srgbClr val="5EEAD4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66" name="Text 19">
            <a:extLst>
              <a:ext uri="{FF2B5EF4-FFF2-40B4-BE49-F238E27FC236}">
                <a16:creationId xmlns:a16="http://schemas.microsoft.com/office/drawing/2014/main" id="{05BE3EE9-55F6-1AFF-D9BE-9B4B67330209}"/>
              </a:ext>
            </a:extLst>
          </p:cNvPr>
          <p:cNvSpPr/>
          <p:nvPr/>
        </p:nvSpPr>
        <p:spPr>
          <a:xfrm>
            <a:off x="5172008" y="800100"/>
            <a:ext cx="338234" cy="29495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1924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👁️</a:t>
            </a:r>
            <a:endParaRPr lang="en-US" sz="1924" dirty="0"/>
          </a:p>
        </p:txBody>
      </p:sp>
      <p:sp>
        <p:nvSpPr>
          <p:cNvPr id="67" name="Text 20">
            <a:extLst>
              <a:ext uri="{FF2B5EF4-FFF2-40B4-BE49-F238E27FC236}">
                <a16:creationId xmlns:a16="http://schemas.microsoft.com/office/drawing/2014/main" id="{153AD010-FB16-5D6F-B014-75A103D7AE7E}"/>
              </a:ext>
            </a:extLst>
          </p:cNvPr>
          <p:cNvSpPr/>
          <p:nvPr/>
        </p:nvSpPr>
        <p:spPr>
          <a:xfrm>
            <a:off x="4729135" y="1143000"/>
            <a:ext cx="1223981" cy="18370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1600"/>
              </a:lnSpc>
              <a:buNone/>
            </a:pPr>
            <a:r>
              <a:rPr lang="en-US" sz="885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AI Retinal</a:t>
            </a:r>
            <a:endParaRPr lang="en-US" sz="885" dirty="0"/>
          </a:p>
        </p:txBody>
      </p:sp>
      <p:sp>
        <p:nvSpPr>
          <p:cNvPr id="68" name="Text 21">
            <a:extLst>
              <a:ext uri="{FF2B5EF4-FFF2-40B4-BE49-F238E27FC236}">
                <a16:creationId xmlns:a16="http://schemas.microsoft.com/office/drawing/2014/main" id="{A117358F-C0CF-CF97-ECEF-FED55D0C3850}"/>
              </a:ext>
            </a:extLst>
          </p:cNvPr>
          <p:cNvSpPr/>
          <p:nvPr/>
        </p:nvSpPr>
        <p:spPr>
          <a:xfrm>
            <a:off x="4729135" y="1600200"/>
            <a:ext cx="1223981" cy="12881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1100"/>
              </a:lnSpc>
              <a:buNone/>
            </a:pPr>
            <a:r>
              <a:rPr lang="en-US" sz="683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Google Health AI</a:t>
            </a:r>
            <a:endParaRPr lang="en-US" sz="683" dirty="0"/>
          </a:p>
        </p:txBody>
      </p:sp>
      <p:sp>
        <p:nvSpPr>
          <p:cNvPr id="69" name="Text 22">
            <a:extLst>
              <a:ext uri="{FF2B5EF4-FFF2-40B4-BE49-F238E27FC236}">
                <a16:creationId xmlns:a16="http://schemas.microsoft.com/office/drawing/2014/main" id="{BB9CFDAA-A669-52F2-1B84-BAA8EF40000D}"/>
              </a:ext>
            </a:extLst>
          </p:cNvPr>
          <p:cNvSpPr/>
          <p:nvPr/>
        </p:nvSpPr>
        <p:spPr>
          <a:xfrm>
            <a:off x="5277806" y="2010966"/>
            <a:ext cx="126637" cy="10695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900"/>
              </a:lnSpc>
              <a:buNone/>
            </a:pPr>
            <a:r>
              <a:rPr lang="en-US" sz="584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$30</a:t>
            </a:r>
            <a:endParaRPr lang="en-US" sz="584" dirty="0"/>
          </a:p>
        </p:txBody>
      </p:sp>
      <p:sp>
        <p:nvSpPr>
          <p:cNvPr id="70" name="Shape 23">
            <a:extLst>
              <a:ext uri="{FF2B5EF4-FFF2-40B4-BE49-F238E27FC236}">
                <a16:creationId xmlns:a16="http://schemas.microsoft.com/office/drawing/2014/main" id="{B83EA105-0239-ED21-DC70-A2F5DB48DAA2}"/>
              </a:ext>
            </a:extLst>
          </p:cNvPr>
          <p:cNvSpPr/>
          <p:nvPr/>
        </p:nvSpPr>
        <p:spPr>
          <a:xfrm>
            <a:off x="6306117" y="685800"/>
            <a:ext cx="1096287" cy="1571625"/>
          </a:xfrm>
          <a:prstGeom prst="rect">
            <a:avLst/>
          </a:prstGeom>
          <a:solidFill>
            <a:srgbClr val="EC4899">
              <a:alpha val="30000"/>
            </a:srgbClr>
          </a:solidFill>
          <a:ln w="198">
            <a:solidFill>
              <a:srgbClr val="C4B5FD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71" name="Text 26">
            <a:extLst>
              <a:ext uri="{FF2B5EF4-FFF2-40B4-BE49-F238E27FC236}">
                <a16:creationId xmlns:a16="http://schemas.microsoft.com/office/drawing/2014/main" id="{5ED55ECA-9B4A-4112-425F-B381C09DF12B}"/>
              </a:ext>
            </a:extLst>
          </p:cNvPr>
          <p:cNvSpPr/>
          <p:nvPr/>
        </p:nvSpPr>
        <p:spPr>
          <a:xfrm>
            <a:off x="6710301" y="800100"/>
            <a:ext cx="338233" cy="29495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1924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⌚</a:t>
            </a:r>
            <a:endParaRPr lang="en-US" sz="1924" dirty="0"/>
          </a:p>
        </p:txBody>
      </p:sp>
      <p:sp>
        <p:nvSpPr>
          <p:cNvPr id="72" name="Text 27">
            <a:extLst>
              <a:ext uri="{FF2B5EF4-FFF2-40B4-BE49-F238E27FC236}">
                <a16:creationId xmlns:a16="http://schemas.microsoft.com/office/drawing/2014/main" id="{C083EAB8-EE4E-9053-CB31-49A0B28E803E}"/>
              </a:ext>
            </a:extLst>
          </p:cNvPr>
          <p:cNvSpPr/>
          <p:nvPr/>
        </p:nvSpPr>
        <p:spPr>
          <a:xfrm>
            <a:off x="6581259" y="1143000"/>
            <a:ext cx="596317" cy="18370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600"/>
              </a:lnSpc>
              <a:buNone/>
            </a:pPr>
            <a:r>
              <a:rPr lang="en-US" sz="885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Wearables</a:t>
            </a:r>
            <a:endParaRPr lang="en-US" sz="885" dirty="0"/>
          </a:p>
        </p:txBody>
      </p:sp>
      <p:sp>
        <p:nvSpPr>
          <p:cNvPr id="73" name="Text 28">
            <a:extLst>
              <a:ext uri="{FF2B5EF4-FFF2-40B4-BE49-F238E27FC236}">
                <a16:creationId xmlns:a16="http://schemas.microsoft.com/office/drawing/2014/main" id="{22DCF6DD-731F-B0B4-7678-A98B06128644}"/>
              </a:ext>
            </a:extLst>
          </p:cNvPr>
          <p:cNvSpPr/>
          <p:nvPr/>
        </p:nvSpPr>
        <p:spPr>
          <a:xfrm>
            <a:off x="6267441" y="1400175"/>
            <a:ext cx="1223953" cy="272319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Continuous 24/7 monitoring</a:t>
            </a:r>
            <a:endParaRPr lang="en-US" sz="727" dirty="0"/>
          </a:p>
        </p:txBody>
      </p:sp>
      <p:sp>
        <p:nvSpPr>
          <p:cNvPr id="74" name="Text 29">
            <a:extLst>
              <a:ext uri="{FF2B5EF4-FFF2-40B4-BE49-F238E27FC236}">
                <a16:creationId xmlns:a16="http://schemas.microsoft.com/office/drawing/2014/main" id="{46C789C4-26E6-448B-B03E-9472CE72950C}"/>
              </a:ext>
            </a:extLst>
          </p:cNvPr>
          <p:cNvSpPr/>
          <p:nvPr/>
        </p:nvSpPr>
        <p:spPr>
          <a:xfrm>
            <a:off x="6716698" y="1810941"/>
            <a:ext cx="325410" cy="10695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900"/>
              </a:lnSpc>
              <a:buNone/>
            </a:pPr>
            <a:r>
              <a:rPr lang="en-US" sz="584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Optional</a:t>
            </a:r>
            <a:endParaRPr lang="en-US" sz="584" dirty="0"/>
          </a:p>
        </p:txBody>
      </p:sp>
      <p:sp>
        <p:nvSpPr>
          <p:cNvPr id="75" name="Shape 30">
            <a:extLst>
              <a:ext uri="{FF2B5EF4-FFF2-40B4-BE49-F238E27FC236}">
                <a16:creationId xmlns:a16="http://schemas.microsoft.com/office/drawing/2014/main" id="{C89FA55F-EF7E-718E-76EF-BE6454790E6F}"/>
              </a:ext>
            </a:extLst>
          </p:cNvPr>
          <p:cNvSpPr/>
          <p:nvPr/>
        </p:nvSpPr>
        <p:spPr>
          <a:xfrm>
            <a:off x="7665768" y="678204"/>
            <a:ext cx="1193270" cy="1571625"/>
          </a:xfrm>
          <a:prstGeom prst="rect">
            <a:avLst/>
          </a:prstGeom>
          <a:solidFill>
            <a:srgbClr val="F97316">
              <a:alpha val="30000"/>
            </a:srgbClr>
          </a:solidFill>
          <a:ln w="198">
            <a:solidFill>
              <a:srgbClr val="F9A8D4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76" name="Text 32">
            <a:extLst>
              <a:ext uri="{FF2B5EF4-FFF2-40B4-BE49-F238E27FC236}">
                <a16:creationId xmlns:a16="http://schemas.microsoft.com/office/drawing/2014/main" id="{FEEE8740-5E8E-C219-DEE6-F27E7B8DD256}"/>
              </a:ext>
            </a:extLst>
          </p:cNvPr>
          <p:cNvSpPr/>
          <p:nvPr/>
        </p:nvSpPr>
        <p:spPr>
          <a:xfrm>
            <a:off x="8914786" y="600075"/>
            <a:ext cx="314911" cy="175689"/>
          </a:xfrm>
          <a:prstGeom prst="rect">
            <a:avLst/>
          </a:prstGeom>
          <a:noFill/>
          <a:ln/>
        </p:spPr>
        <p:txBody>
          <a:bodyPr wrap="square" lIns="68072" tIns="34036" rIns="68072" bIns="34036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endParaRPr lang="en-US" sz="584" dirty="0"/>
          </a:p>
        </p:txBody>
      </p:sp>
      <p:sp>
        <p:nvSpPr>
          <p:cNvPr id="77" name="Text 33">
            <a:extLst>
              <a:ext uri="{FF2B5EF4-FFF2-40B4-BE49-F238E27FC236}">
                <a16:creationId xmlns:a16="http://schemas.microsoft.com/office/drawing/2014/main" id="{F40A7248-6CAB-A442-1F5D-819326D69B57}"/>
              </a:ext>
            </a:extLst>
          </p:cNvPr>
          <p:cNvSpPr/>
          <p:nvPr/>
        </p:nvSpPr>
        <p:spPr>
          <a:xfrm>
            <a:off x="8108627" y="792504"/>
            <a:ext cx="338233" cy="29495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1924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🦴</a:t>
            </a:r>
            <a:endParaRPr lang="en-US" sz="1924" dirty="0"/>
          </a:p>
        </p:txBody>
      </p:sp>
      <p:sp>
        <p:nvSpPr>
          <p:cNvPr id="78" name="Text 34">
            <a:extLst>
              <a:ext uri="{FF2B5EF4-FFF2-40B4-BE49-F238E27FC236}">
                <a16:creationId xmlns:a16="http://schemas.microsoft.com/office/drawing/2014/main" id="{8ED83E73-CCC9-4991-5FD6-0E11F4255074}"/>
              </a:ext>
            </a:extLst>
          </p:cNvPr>
          <p:cNvSpPr/>
          <p:nvPr/>
        </p:nvSpPr>
        <p:spPr>
          <a:xfrm>
            <a:off x="8127061" y="1135404"/>
            <a:ext cx="301365" cy="184859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1600"/>
              </a:lnSpc>
              <a:buNone/>
            </a:pPr>
            <a:r>
              <a:rPr lang="en-US" sz="885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DEXA</a:t>
            </a:r>
            <a:endParaRPr lang="en-US" sz="885" dirty="0"/>
          </a:p>
        </p:txBody>
      </p:sp>
      <p:sp>
        <p:nvSpPr>
          <p:cNvPr id="79" name="Text 35">
            <a:extLst>
              <a:ext uri="{FF2B5EF4-FFF2-40B4-BE49-F238E27FC236}">
                <a16:creationId xmlns:a16="http://schemas.microsoft.com/office/drawing/2014/main" id="{312926A8-8C6F-7FA2-8113-BE23483C3A04}"/>
              </a:ext>
            </a:extLst>
          </p:cNvPr>
          <p:cNvSpPr/>
          <p:nvPr/>
        </p:nvSpPr>
        <p:spPr>
          <a:xfrm>
            <a:off x="7665767" y="1392579"/>
            <a:ext cx="1223953" cy="13125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Visceral fat + bone density</a:t>
            </a:r>
            <a:endParaRPr lang="en-US" sz="727" dirty="0"/>
          </a:p>
        </p:txBody>
      </p:sp>
      <p:sp>
        <p:nvSpPr>
          <p:cNvPr id="80" name="Text 36">
            <a:extLst>
              <a:ext uri="{FF2B5EF4-FFF2-40B4-BE49-F238E27FC236}">
                <a16:creationId xmlns:a16="http://schemas.microsoft.com/office/drawing/2014/main" id="{7FB0C2B0-6FBB-1DA5-1F04-97AB248F8E12}"/>
              </a:ext>
            </a:extLst>
          </p:cNvPr>
          <p:cNvSpPr/>
          <p:nvPr/>
        </p:nvSpPr>
        <p:spPr>
          <a:xfrm>
            <a:off x="8117443" y="1803345"/>
            <a:ext cx="320601" cy="106952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900"/>
              </a:lnSpc>
              <a:buNone/>
            </a:pPr>
            <a:r>
              <a:rPr lang="en-US" sz="584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$100-200</a:t>
            </a:r>
            <a:endParaRPr lang="en-US" sz="584" dirty="0"/>
          </a:p>
        </p:txBody>
      </p:sp>
      <p:sp>
        <p:nvSpPr>
          <p:cNvPr id="81" name="Text 38">
            <a:extLst>
              <a:ext uri="{FF2B5EF4-FFF2-40B4-BE49-F238E27FC236}">
                <a16:creationId xmlns:a16="http://schemas.microsoft.com/office/drawing/2014/main" id="{B9E49C22-1A9B-BD3F-7994-F332A8617208}"/>
              </a:ext>
            </a:extLst>
          </p:cNvPr>
          <p:cNvSpPr/>
          <p:nvPr/>
        </p:nvSpPr>
        <p:spPr>
          <a:xfrm>
            <a:off x="171450" y="2786063"/>
            <a:ext cx="280526" cy="24673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595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👁️</a:t>
            </a:r>
            <a:endParaRPr lang="en-US" sz="1595" dirty="0"/>
          </a:p>
        </p:txBody>
      </p:sp>
      <p:sp>
        <p:nvSpPr>
          <p:cNvPr id="82" name="Text 39">
            <a:extLst>
              <a:ext uri="{FF2B5EF4-FFF2-40B4-BE49-F238E27FC236}">
                <a16:creationId xmlns:a16="http://schemas.microsoft.com/office/drawing/2014/main" id="{13A8EB2D-AE29-CD73-AAE2-060548666EC6}"/>
              </a:ext>
            </a:extLst>
          </p:cNvPr>
          <p:cNvSpPr/>
          <p:nvPr/>
        </p:nvSpPr>
        <p:spPr>
          <a:xfrm>
            <a:off x="525066" y="2657475"/>
            <a:ext cx="1545295" cy="21486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93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AI Retinal Screening</a:t>
            </a:r>
            <a:endParaRPr lang="en-US" sz="1193" dirty="0"/>
          </a:p>
        </p:txBody>
      </p:sp>
      <p:sp>
        <p:nvSpPr>
          <p:cNvPr id="83" name="Text 40">
            <a:extLst>
              <a:ext uri="{FF2B5EF4-FFF2-40B4-BE49-F238E27FC236}">
                <a16:creationId xmlns:a16="http://schemas.microsoft.com/office/drawing/2014/main" id="{65998432-3248-8CD6-1989-AFBD06A4C37B}"/>
              </a:ext>
            </a:extLst>
          </p:cNvPr>
          <p:cNvSpPr/>
          <p:nvPr/>
        </p:nvSpPr>
        <p:spPr>
          <a:xfrm>
            <a:off x="525066" y="2886075"/>
            <a:ext cx="2275284" cy="13125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 600K+ screenings globally</a:t>
            </a:r>
            <a:endParaRPr lang="en-US" sz="727" dirty="0"/>
          </a:p>
        </p:txBody>
      </p:sp>
      <p:sp>
        <p:nvSpPr>
          <p:cNvPr id="84" name="Text 41">
            <a:extLst>
              <a:ext uri="{FF2B5EF4-FFF2-40B4-BE49-F238E27FC236}">
                <a16:creationId xmlns:a16="http://schemas.microsoft.com/office/drawing/2014/main" id="{E19119AF-1990-8EE7-C861-95F5981CA805}"/>
              </a:ext>
            </a:extLst>
          </p:cNvPr>
          <p:cNvSpPr/>
          <p:nvPr/>
        </p:nvSpPr>
        <p:spPr>
          <a:xfrm>
            <a:off x="171450" y="3286125"/>
            <a:ext cx="711733" cy="12965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83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What It Detects:</a:t>
            </a:r>
            <a:endParaRPr lang="en-US" sz="683" dirty="0"/>
          </a:p>
        </p:txBody>
      </p:sp>
      <p:sp>
        <p:nvSpPr>
          <p:cNvPr id="85" name="Text 42">
            <a:extLst>
              <a:ext uri="{FF2B5EF4-FFF2-40B4-BE49-F238E27FC236}">
                <a16:creationId xmlns:a16="http://schemas.microsoft.com/office/drawing/2014/main" id="{0467DD51-E19D-379C-37EE-86F78A73B5D0}"/>
              </a:ext>
            </a:extLst>
          </p:cNvPr>
          <p:cNvSpPr/>
          <p:nvPr/>
        </p:nvSpPr>
        <p:spPr>
          <a:xfrm>
            <a:off x="171450" y="3457575"/>
            <a:ext cx="1768113" cy="1306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✓ Diabetic retinopathy (5-10 years early)</a:t>
            </a:r>
            <a:endParaRPr lang="en-US" sz="727" dirty="0"/>
          </a:p>
        </p:txBody>
      </p:sp>
      <p:sp>
        <p:nvSpPr>
          <p:cNvPr id="86" name="Text 43">
            <a:extLst>
              <a:ext uri="{FF2B5EF4-FFF2-40B4-BE49-F238E27FC236}">
                <a16:creationId xmlns:a16="http://schemas.microsoft.com/office/drawing/2014/main" id="{4B95BA92-EDD0-0A86-7D04-0B04CE6D3ED2}"/>
              </a:ext>
            </a:extLst>
          </p:cNvPr>
          <p:cNvSpPr/>
          <p:nvPr/>
        </p:nvSpPr>
        <p:spPr>
          <a:xfrm>
            <a:off x="171450" y="3629025"/>
            <a:ext cx="2216954" cy="1306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✓ Cardiovascular disease risk (heart attack/stroke)</a:t>
            </a:r>
            <a:endParaRPr lang="en-US" sz="727" dirty="0"/>
          </a:p>
        </p:txBody>
      </p:sp>
      <p:sp>
        <p:nvSpPr>
          <p:cNvPr id="87" name="Text 44">
            <a:extLst>
              <a:ext uri="{FF2B5EF4-FFF2-40B4-BE49-F238E27FC236}">
                <a16:creationId xmlns:a16="http://schemas.microsoft.com/office/drawing/2014/main" id="{F46E4D6D-ECAF-DB74-23F4-6C3E07109C35}"/>
              </a:ext>
            </a:extLst>
          </p:cNvPr>
          <p:cNvSpPr/>
          <p:nvPr/>
        </p:nvSpPr>
        <p:spPr>
          <a:xfrm>
            <a:off x="171450" y="3800475"/>
            <a:ext cx="1737655" cy="1306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✓ Pre-diabetes (years before diagnosis)</a:t>
            </a:r>
            <a:endParaRPr lang="en-US" sz="727" dirty="0"/>
          </a:p>
        </p:txBody>
      </p:sp>
      <p:sp>
        <p:nvSpPr>
          <p:cNvPr id="88" name="Text 45">
            <a:extLst>
              <a:ext uri="{FF2B5EF4-FFF2-40B4-BE49-F238E27FC236}">
                <a16:creationId xmlns:a16="http://schemas.microsoft.com/office/drawing/2014/main" id="{72510D42-611F-BAC5-AFAE-49A7C35BB964}"/>
              </a:ext>
            </a:extLst>
          </p:cNvPr>
          <p:cNvSpPr/>
          <p:nvPr/>
        </p:nvSpPr>
        <p:spPr>
          <a:xfrm>
            <a:off x="171450" y="3971925"/>
            <a:ext cx="1391407" cy="1306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✓ Blood pressure abnormalities</a:t>
            </a:r>
            <a:endParaRPr lang="en-US" sz="727" dirty="0"/>
          </a:p>
        </p:txBody>
      </p:sp>
      <p:sp>
        <p:nvSpPr>
          <p:cNvPr id="89" name="Text 46">
            <a:extLst>
              <a:ext uri="{FF2B5EF4-FFF2-40B4-BE49-F238E27FC236}">
                <a16:creationId xmlns:a16="http://schemas.microsoft.com/office/drawing/2014/main" id="{F725A76F-3073-0BD4-4B0E-49193B231471}"/>
              </a:ext>
            </a:extLst>
          </p:cNvPr>
          <p:cNvSpPr/>
          <p:nvPr/>
        </p:nvSpPr>
        <p:spPr>
          <a:xfrm>
            <a:off x="171450" y="4143375"/>
            <a:ext cx="1394613" cy="1306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✓ Stroke risk via vessel patterns</a:t>
            </a:r>
            <a:endParaRPr lang="en-US" sz="727" dirty="0"/>
          </a:p>
        </p:txBody>
      </p:sp>
      <p:sp>
        <p:nvSpPr>
          <p:cNvPr id="90" name="Text 47">
            <a:extLst>
              <a:ext uri="{FF2B5EF4-FFF2-40B4-BE49-F238E27FC236}">
                <a16:creationId xmlns:a16="http://schemas.microsoft.com/office/drawing/2014/main" id="{77469458-8D79-E42F-E938-2D1245771245}"/>
              </a:ext>
            </a:extLst>
          </p:cNvPr>
          <p:cNvSpPr/>
          <p:nvPr/>
        </p:nvSpPr>
        <p:spPr>
          <a:xfrm>
            <a:off x="171450" y="4371975"/>
            <a:ext cx="620363" cy="12965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83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How It Works:</a:t>
            </a:r>
            <a:endParaRPr lang="en-US" sz="683" dirty="0"/>
          </a:p>
        </p:txBody>
      </p:sp>
      <p:sp>
        <p:nvSpPr>
          <p:cNvPr id="91" name="Text 48">
            <a:extLst>
              <a:ext uri="{FF2B5EF4-FFF2-40B4-BE49-F238E27FC236}">
                <a16:creationId xmlns:a16="http://schemas.microsoft.com/office/drawing/2014/main" id="{D14091F7-8115-FC47-D7AC-594D601B0BF9}"/>
              </a:ext>
            </a:extLst>
          </p:cNvPr>
          <p:cNvSpPr/>
          <p:nvPr/>
        </p:nvSpPr>
        <p:spPr>
          <a:xfrm>
            <a:off x="171450" y="4358751"/>
            <a:ext cx="65" cy="13163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endParaRPr lang="en-US" sz="727" dirty="0"/>
          </a:p>
        </p:txBody>
      </p:sp>
      <p:sp>
        <p:nvSpPr>
          <p:cNvPr id="92" name="Text 49">
            <a:extLst>
              <a:ext uri="{FF2B5EF4-FFF2-40B4-BE49-F238E27FC236}">
                <a16:creationId xmlns:a16="http://schemas.microsoft.com/office/drawing/2014/main" id="{7C0B34BE-C9AB-2534-C6DB-04ED2022FC5D}"/>
              </a:ext>
            </a:extLst>
          </p:cNvPr>
          <p:cNvSpPr/>
          <p:nvPr/>
        </p:nvSpPr>
        <p:spPr>
          <a:xfrm>
            <a:off x="171450" y="4530201"/>
            <a:ext cx="1051570" cy="13125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• AI analysis in real-time</a:t>
            </a:r>
            <a:endParaRPr lang="en-US" sz="727" dirty="0"/>
          </a:p>
        </p:txBody>
      </p:sp>
      <p:sp>
        <p:nvSpPr>
          <p:cNvPr id="93" name="Text 50">
            <a:extLst>
              <a:ext uri="{FF2B5EF4-FFF2-40B4-BE49-F238E27FC236}">
                <a16:creationId xmlns:a16="http://schemas.microsoft.com/office/drawing/2014/main" id="{F1351EFA-1BE9-8372-9DAD-D8934AC15050}"/>
              </a:ext>
            </a:extLst>
          </p:cNvPr>
          <p:cNvSpPr/>
          <p:nvPr/>
        </p:nvSpPr>
        <p:spPr>
          <a:xfrm>
            <a:off x="171450" y="4701651"/>
            <a:ext cx="1306448" cy="13125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• Quarterly or bi-annual scans</a:t>
            </a:r>
            <a:endParaRPr lang="en-US" sz="727" dirty="0"/>
          </a:p>
        </p:txBody>
      </p:sp>
      <p:sp>
        <p:nvSpPr>
          <p:cNvPr id="94" name="Text 51">
            <a:extLst>
              <a:ext uri="{FF2B5EF4-FFF2-40B4-BE49-F238E27FC236}">
                <a16:creationId xmlns:a16="http://schemas.microsoft.com/office/drawing/2014/main" id="{19FC1D49-4D75-319D-61A3-94C461D213D5}"/>
              </a:ext>
            </a:extLst>
          </p:cNvPr>
          <p:cNvSpPr/>
          <p:nvPr/>
        </p:nvSpPr>
        <p:spPr>
          <a:xfrm>
            <a:off x="171450" y="4873101"/>
            <a:ext cx="2165657" cy="13125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• More accurate than CT/MRI for some conditions</a:t>
            </a:r>
            <a:endParaRPr lang="en-US" sz="727" dirty="0"/>
          </a:p>
        </p:txBody>
      </p:sp>
      <p:sp>
        <p:nvSpPr>
          <p:cNvPr id="95" name="Shape 52">
            <a:extLst>
              <a:ext uri="{FF2B5EF4-FFF2-40B4-BE49-F238E27FC236}">
                <a16:creationId xmlns:a16="http://schemas.microsoft.com/office/drawing/2014/main" id="{382C553C-15DF-B1D1-3408-60935F718524}"/>
              </a:ext>
            </a:extLst>
          </p:cNvPr>
          <p:cNvSpPr/>
          <p:nvPr/>
        </p:nvSpPr>
        <p:spPr>
          <a:xfrm>
            <a:off x="-1" y="5355924"/>
            <a:ext cx="2800085" cy="628650"/>
          </a:xfrm>
          <a:prstGeom prst="rect">
            <a:avLst/>
          </a:prstGeom>
          <a:solidFill>
            <a:srgbClr val="14B8A6">
              <a:alpha val="20000"/>
            </a:srgbClr>
          </a:solidFill>
          <a:ln/>
        </p:spPr>
        <p:txBody>
          <a:bodyPr/>
          <a:lstStyle/>
          <a:p>
            <a:endParaRPr sz="2400"/>
          </a:p>
        </p:txBody>
      </p:sp>
      <p:sp>
        <p:nvSpPr>
          <p:cNvPr id="96" name="Text 53">
            <a:extLst>
              <a:ext uri="{FF2B5EF4-FFF2-40B4-BE49-F238E27FC236}">
                <a16:creationId xmlns:a16="http://schemas.microsoft.com/office/drawing/2014/main" id="{D5AEA950-8FD2-D7D7-191F-0D56835A7CFB}"/>
              </a:ext>
            </a:extLst>
          </p:cNvPr>
          <p:cNvSpPr/>
          <p:nvPr/>
        </p:nvSpPr>
        <p:spPr>
          <a:xfrm>
            <a:off x="257175" y="5438881"/>
            <a:ext cx="844783" cy="11541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800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Cost Advantage:</a:t>
            </a:r>
            <a:endParaRPr lang="en-US" sz="800" dirty="0"/>
          </a:p>
        </p:txBody>
      </p:sp>
      <p:sp>
        <p:nvSpPr>
          <p:cNvPr id="97" name="Text 54">
            <a:extLst>
              <a:ext uri="{FF2B5EF4-FFF2-40B4-BE49-F238E27FC236}">
                <a16:creationId xmlns:a16="http://schemas.microsoft.com/office/drawing/2014/main" id="{B49D4C77-25B0-36A0-4D29-1FD57E791121}"/>
              </a:ext>
            </a:extLst>
          </p:cNvPr>
          <p:cNvSpPr/>
          <p:nvPr/>
        </p:nvSpPr>
        <p:spPr>
          <a:xfrm>
            <a:off x="257175" y="5553181"/>
            <a:ext cx="1580561" cy="18697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$30 </a:t>
            </a:r>
            <a:r>
              <a:rPr lang="en-US" sz="900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vs.</a:t>
            </a:r>
            <a:r>
              <a:rPr lang="en-US" sz="1000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 $270-1,400 </a:t>
            </a:r>
            <a:r>
              <a:rPr lang="en-US" sz="800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(CT/MRI)</a:t>
            </a:r>
            <a:endParaRPr lang="en-US" sz="1000" dirty="0"/>
          </a:p>
        </p:txBody>
      </p:sp>
      <p:sp>
        <p:nvSpPr>
          <p:cNvPr id="98" name="Text 55">
            <a:extLst>
              <a:ext uri="{FF2B5EF4-FFF2-40B4-BE49-F238E27FC236}">
                <a16:creationId xmlns:a16="http://schemas.microsoft.com/office/drawing/2014/main" id="{7E493B14-CB2C-AF62-FC3D-6E48EA784253}"/>
              </a:ext>
            </a:extLst>
          </p:cNvPr>
          <p:cNvSpPr/>
          <p:nvPr/>
        </p:nvSpPr>
        <p:spPr>
          <a:xfrm>
            <a:off x="257175" y="5781781"/>
            <a:ext cx="2242602" cy="11541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800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90-95% cost reduction for comparable insights</a:t>
            </a:r>
            <a:endParaRPr lang="en-US" sz="800" dirty="0"/>
          </a:p>
        </p:txBody>
      </p:sp>
      <p:sp>
        <p:nvSpPr>
          <p:cNvPr id="99" name="Text 57">
            <a:extLst>
              <a:ext uri="{FF2B5EF4-FFF2-40B4-BE49-F238E27FC236}">
                <a16:creationId xmlns:a16="http://schemas.microsoft.com/office/drawing/2014/main" id="{58BE9ECA-1393-209A-50D7-4020470A1A6F}"/>
              </a:ext>
            </a:extLst>
          </p:cNvPr>
          <p:cNvSpPr/>
          <p:nvPr/>
        </p:nvSpPr>
        <p:spPr>
          <a:xfrm>
            <a:off x="3257550" y="2714625"/>
            <a:ext cx="280526" cy="24673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595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⌚</a:t>
            </a:r>
            <a:endParaRPr lang="en-US" sz="1595" dirty="0"/>
          </a:p>
        </p:txBody>
      </p:sp>
      <p:sp>
        <p:nvSpPr>
          <p:cNvPr id="100" name="Text 58">
            <a:extLst>
              <a:ext uri="{FF2B5EF4-FFF2-40B4-BE49-F238E27FC236}">
                <a16:creationId xmlns:a16="http://schemas.microsoft.com/office/drawing/2014/main" id="{A0E7C94C-6520-EA6C-C788-F6B0D7E8DC28}"/>
              </a:ext>
            </a:extLst>
          </p:cNvPr>
          <p:cNvSpPr/>
          <p:nvPr/>
        </p:nvSpPr>
        <p:spPr>
          <a:xfrm>
            <a:off x="3611166" y="2657475"/>
            <a:ext cx="1344920" cy="21486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93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Wearable Devices</a:t>
            </a:r>
            <a:endParaRPr lang="en-US" sz="1193" dirty="0"/>
          </a:p>
        </p:txBody>
      </p:sp>
      <p:sp>
        <p:nvSpPr>
          <p:cNvPr id="101" name="Text 59">
            <a:extLst>
              <a:ext uri="{FF2B5EF4-FFF2-40B4-BE49-F238E27FC236}">
                <a16:creationId xmlns:a16="http://schemas.microsoft.com/office/drawing/2014/main" id="{ECB21771-E33C-8AE3-3063-3088A94ED9CC}"/>
              </a:ext>
            </a:extLst>
          </p:cNvPr>
          <p:cNvSpPr/>
          <p:nvPr/>
        </p:nvSpPr>
        <p:spPr>
          <a:xfrm>
            <a:off x="3611166" y="2886075"/>
            <a:ext cx="2013372" cy="13125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Optional • Continuous 24/7 Health Monitoring</a:t>
            </a:r>
            <a:endParaRPr lang="en-US" sz="727" dirty="0"/>
          </a:p>
        </p:txBody>
      </p:sp>
      <p:sp>
        <p:nvSpPr>
          <p:cNvPr id="102" name="Text 60">
            <a:extLst>
              <a:ext uri="{FF2B5EF4-FFF2-40B4-BE49-F238E27FC236}">
                <a16:creationId xmlns:a16="http://schemas.microsoft.com/office/drawing/2014/main" id="{22CE20C5-588F-4B68-1E11-C133B5D0E97B}"/>
              </a:ext>
            </a:extLst>
          </p:cNvPr>
          <p:cNvSpPr/>
          <p:nvPr/>
        </p:nvSpPr>
        <p:spPr>
          <a:xfrm>
            <a:off x="3257550" y="3143250"/>
            <a:ext cx="1235916" cy="12965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83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Currently Available Sensors:</a:t>
            </a:r>
            <a:endParaRPr lang="en-US" sz="683" dirty="0"/>
          </a:p>
        </p:txBody>
      </p:sp>
      <p:sp>
        <p:nvSpPr>
          <p:cNvPr id="103" name="Text 61">
            <a:extLst>
              <a:ext uri="{FF2B5EF4-FFF2-40B4-BE49-F238E27FC236}">
                <a16:creationId xmlns:a16="http://schemas.microsoft.com/office/drawing/2014/main" id="{8E750A02-5543-4A44-0F5D-69B5A84072ED}"/>
              </a:ext>
            </a:extLst>
          </p:cNvPr>
          <p:cNvSpPr/>
          <p:nvPr/>
        </p:nvSpPr>
        <p:spPr>
          <a:xfrm>
            <a:off x="3257550" y="3314700"/>
            <a:ext cx="1328890" cy="1306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✓ Heart rate (continuous PPG)</a:t>
            </a:r>
            <a:endParaRPr lang="en-US" sz="727" dirty="0"/>
          </a:p>
        </p:txBody>
      </p:sp>
      <p:sp>
        <p:nvSpPr>
          <p:cNvPr id="104" name="Text 62">
            <a:extLst>
              <a:ext uri="{FF2B5EF4-FFF2-40B4-BE49-F238E27FC236}">
                <a16:creationId xmlns:a16="http://schemas.microsoft.com/office/drawing/2014/main" id="{00A0E24E-CCEF-872F-440E-772731F57505}"/>
              </a:ext>
            </a:extLst>
          </p:cNvPr>
          <p:cNvSpPr/>
          <p:nvPr/>
        </p:nvSpPr>
        <p:spPr>
          <a:xfrm>
            <a:off x="3257550" y="3486150"/>
            <a:ext cx="1019510" cy="1306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✓ Blood oxygen (SpO2)</a:t>
            </a:r>
            <a:endParaRPr lang="en-US" sz="727" dirty="0"/>
          </a:p>
        </p:txBody>
      </p:sp>
      <p:sp>
        <p:nvSpPr>
          <p:cNvPr id="105" name="Text 63">
            <a:extLst>
              <a:ext uri="{FF2B5EF4-FFF2-40B4-BE49-F238E27FC236}">
                <a16:creationId xmlns:a16="http://schemas.microsoft.com/office/drawing/2014/main" id="{67C3B632-E2A0-7452-2D5F-2EEDB7877914}"/>
              </a:ext>
            </a:extLst>
          </p:cNvPr>
          <p:cNvSpPr/>
          <p:nvPr/>
        </p:nvSpPr>
        <p:spPr>
          <a:xfrm>
            <a:off x="3257550" y="3657600"/>
            <a:ext cx="1061188" cy="1306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✓ ECG/EKG (single-lead)</a:t>
            </a:r>
            <a:endParaRPr lang="en-US" sz="727" dirty="0"/>
          </a:p>
        </p:txBody>
      </p:sp>
      <p:sp>
        <p:nvSpPr>
          <p:cNvPr id="106" name="Text 64">
            <a:extLst>
              <a:ext uri="{FF2B5EF4-FFF2-40B4-BE49-F238E27FC236}">
                <a16:creationId xmlns:a16="http://schemas.microsoft.com/office/drawing/2014/main" id="{B5A3A9B5-62AF-E116-4A22-7711849D8E93}"/>
              </a:ext>
            </a:extLst>
          </p:cNvPr>
          <p:cNvSpPr/>
          <p:nvPr/>
        </p:nvSpPr>
        <p:spPr>
          <a:xfrm>
            <a:off x="3257550" y="3829050"/>
            <a:ext cx="1441100" cy="1306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✓ Sleep tracking (stages, quality)</a:t>
            </a:r>
            <a:endParaRPr lang="en-US" sz="727" dirty="0"/>
          </a:p>
        </p:txBody>
      </p:sp>
      <p:sp>
        <p:nvSpPr>
          <p:cNvPr id="107" name="Text 65">
            <a:extLst>
              <a:ext uri="{FF2B5EF4-FFF2-40B4-BE49-F238E27FC236}">
                <a16:creationId xmlns:a16="http://schemas.microsoft.com/office/drawing/2014/main" id="{09996505-7461-F373-AF09-54790B2C90E0}"/>
              </a:ext>
            </a:extLst>
          </p:cNvPr>
          <p:cNvSpPr/>
          <p:nvPr/>
        </p:nvSpPr>
        <p:spPr>
          <a:xfrm>
            <a:off x="3257550" y="4000500"/>
            <a:ext cx="1530868" cy="1306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✓ Activity (steps, calories, exercise)</a:t>
            </a:r>
            <a:endParaRPr lang="en-US" sz="727" dirty="0"/>
          </a:p>
        </p:txBody>
      </p:sp>
      <p:sp>
        <p:nvSpPr>
          <p:cNvPr id="108" name="Text 66">
            <a:extLst>
              <a:ext uri="{FF2B5EF4-FFF2-40B4-BE49-F238E27FC236}">
                <a16:creationId xmlns:a16="http://schemas.microsoft.com/office/drawing/2014/main" id="{8A764466-5A96-ABCA-4DFB-706A05DB170A}"/>
              </a:ext>
            </a:extLst>
          </p:cNvPr>
          <p:cNvSpPr/>
          <p:nvPr/>
        </p:nvSpPr>
        <p:spPr>
          <a:xfrm>
            <a:off x="3257550" y="4171950"/>
            <a:ext cx="859210" cy="1306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✓ Skin temperature</a:t>
            </a:r>
            <a:endParaRPr lang="en-US" sz="727" dirty="0"/>
          </a:p>
        </p:txBody>
      </p:sp>
      <p:sp>
        <p:nvSpPr>
          <p:cNvPr id="109" name="Text 67">
            <a:extLst>
              <a:ext uri="{FF2B5EF4-FFF2-40B4-BE49-F238E27FC236}">
                <a16:creationId xmlns:a16="http://schemas.microsoft.com/office/drawing/2014/main" id="{97A077B2-62B6-C292-179B-D467BA4DB568}"/>
              </a:ext>
            </a:extLst>
          </p:cNvPr>
          <p:cNvSpPr/>
          <p:nvPr/>
        </p:nvSpPr>
        <p:spPr>
          <a:xfrm>
            <a:off x="3257550" y="4400550"/>
            <a:ext cx="886461" cy="12965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83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Coming Soon (2026):</a:t>
            </a:r>
            <a:endParaRPr lang="en-US" sz="683" dirty="0"/>
          </a:p>
        </p:txBody>
      </p:sp>
      <p:sp>
        <p:nvSpPr>
          <p:cNvPr id="110" name="Text 68">
            <a:extLst>
              <a:ext uri="{FF2B5EF4-FFF2-40B4-BE49-F238E27FC236}">
                <a16:creationId xmlns:a16="http://schemas.microsoft.com/office/drawing/2014/main" id="{36312837-B149-9FD0-DE29-CE239B15DBD5}"/>
              </a:ext>
            </a:extLst>
          </p:cNvPr>
          <p:cNvSpPr/>
          <p:nvPr/>
        </p:nvSpPr>
        <p:spPr>
          <a:xfrm>
            <a:off x="3257550" y="4572000"/>
            <a:ext cx="1856277" cy="1306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⏳ Blood pressure (cuffless, FDA pending)</a:t>
            </a:r>
            <a:endParaRPr lang="en-US" sz="727" dirty="0"/>
          </a:p>
        </p:txBody>
      </p:sp>
      <p:sp>
        <p:nvSpPr>
          <p:cNvPr id="111" name="Text 69">
            <a:extLst>
              <a:ext uri="{FF2B5EF4-FFF2-40B4-BE49-F238E27FC236}">
                <a16:creationId xmlns:a16="http://schemas.microsoft.com/office/drawing/2014/main" id="{94ECBEE3-CACF-54C5-5AE6-21A387A4A95E}"/>
              </a:ext>
            </a:extLst>
          </p:cNvPr>
          <p:cNvSpPr/>
          <p:nvPr/>
        </p:nvSpPr>
        <p:spPr>
          <a:xfrm>
            <a:off x="3257550" y="4743450"/>
            <a:ext cx="1699183" cy="1306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⏳ Sweat biomarkers (cortisol, lactate)</a:t>
            </a:r>
            <a:endParaRPr lang="en-US" sz="727" dirty="0"/>
          </a:p>
        </p:txBody>
      </p:sp>
      <p:sp>
        <p:nvSpPr>
          <p:cNvPr id="112" name="Text 70">
            <a:extLst>
              <a:ext uri="{FF2B5EF4-FFF2-40B4-BE49-F238E27FC236}">
                <a16:creationId xmlns:a16="http://schemas.microsoft.com/office/drawing/2014/main" id="{CC6D58B5-66D5-1F63-D3B0-2804F6F616F5}"/>
              </a:ext>
            </a:extLst>
          </p:cNvPr>
          <p:cNvSpPr/>
          <p:nvPr/>
        </p:nvSpPr>
        <p:spPr>
          <a:xfrm>
            <a:off x="3257550" y="4914900"/>
            <a:ext cx="881652" cy="1306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⏳ Hydration status</a:t>
            </a:r>
            <a:endParaRPr lang="en-US" sz="727" dirty="0"/>
          </a:p>
        </p:txBody>
      </p:sp>
      <p:sp>
        <p:nvSpPr>
          <p:cNvPr id="113" name="Shape 71">
            <a:extLst>
              <a:ext uri="{FF2B5EF4-FFF2-40B4-BE49-F238E27FC236}">
                <a16:creationId xmlns:a16="http://schemas.microsoft.com/office/drawing/2014/main" id="{2E77F81A-9AD7-D048-E73D-770BA2BC68EF}"/>
              </a:ext>
            </a:extLst>
          </p:cNvPr>
          <p:cNvSpPr/>
          <p:nvPr/>
        </p:nvSpPr>
        <p:spPr>
          <a:xfrm>
            <a:off x="3257550" y="5296006"/>
            <a:ext cx="2628900" cy="708374"/>
          </a:xfrm>
          <a:prstGeom prst="rect">
            <a:avLst/>
          </a:prstGeom>
          <a:solidFill>
            <a:srgbClr val="8B5CF6">
              <a:alpha val="20000"/>
            </a:srgbClr>
          </a:solidFill>
          <a:ln/>
        </p:spPr>
        <p:txBody>
          <a:bodyPr/>
          <a:lstStyle/>
          <a:p>
            <a:endParaRPr sz="2800" dirty="0"/>
          </a:p>
        </p:txBody>
      </p:sp>
      <p:sp>
        <p:nvSpPr>
          <p:cNvPr id="114" name="Text 72">
            <a:extLst>
              <a:ext uri="{FF2B5EF4-FFF2-40B4-BE49-F238E27FC236}">
                <a16:creationId xmlns:a16="http://schemas.microsoft.com/office/drawing/2014/main" id="{ACD15CA8-C4D0-7EB0-D30D-01115594D5D0}"/>
              </a:ext>
            </a:extLst>
          </p:cNvPr>
          <p:cNvSpPr/>
          <p:nvPr/>
        </p:nvSpPr>
        <p:spPr>
          <a:xfrm>
            <a:off x="3439139" y="5418091"/>
            <a:ext cx="1287212" cy="11798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900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Gamification Benefits:</a:t>
            </a:r>
            <a:endParaRPr lang="en-US" sz="900" dirty="0"/>
          </a:p>
        </p:txBody>
      </p:sp>
      <p:sp>
        <p:nvSpPr>
          <p:cNvPr id="115" name="Text 73">
            <a:extLst>
              <a:ext uri="{FF2B5EF4-FFF2-40B4-BE49-F238E27FC236}">
                <a16:creationId xmlns:a16="http://schemas.microsoft.com/office/drawing/2014/main" id="{1608CA7D-6BA7-FDDA-B3F5-E2EF6346258D}"/>
              </a:ext>
            </a:extLst>
          </p:cNvPr>
          <p:cNvSpPr/>
          <p:nvPr/>
        </p:nvSpPr>
        <p:spPr>
          <a:xfrm>
            <a:off x="3439139" y="5589541"/>
            <a:ext cx="1702389" cy="11798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900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• Real-time feedback &amp; rewards</a:t>
            </a:r>
            <a:endParaRPr lang="en-US" sz="900" dirty="0"/>
          </a:p>
        </p:txBody>
      </p:sp>
      <p:sp>
        <p:nvSpPr>
          <p:cNvPr id="116" name="Text 74">
            <a:extLst>
              <a:ext uri="{FF2B5EF4-FFF2-40B4-BE49-F238E27FC236}">
                <a16:creationId xmlns:a16="http://schemas.microsoft.com/office/drawing/2014/main" id="{324F01BD-4FEE-327C-2F21-51BEC11C513A}"/>
              </a:ext>
            </a:extLst>
          </p:cNvPr>
          <p:cNvSpPr/>
          <p:nvPr/>
        </p:nvSpPr>
        <p:spPr>
          <a:xfrm>
            <a:off x="3439139" y="5732416"/>
            <a:ext cx="1870705" cy="11798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900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• Social challenges &amp; leaderboards</a:t>
            </a:r>
            <a:endParaRPr lang="en-US" sz="900" dirty="0"/>
          </a:p>
        </p:txBody>
      </p:sp>
      <p:sp>
        <p:nvSpPr>
          <p:cNvPr id="117" name="Text 75">
            <a:extLst>
              <a:ext uri="{FF2B5EF4-FFF2-40B4-BE49-F238E27FC236}">
                <a16:creationId xmlns:a16="http://schemas.microsoft.com/office/drawing/2014/main" id="{057B4A39-9C1B-A1CC-6152-48558E0E92EC}"/>
              </a:ext>
            </a:extLst>
          </p:cNvPr>
          <p:cNvSpPr/>
          <p:nvPr/>
        </p:nvSpPr>
        <p:spPr>
          <a:xfrm>
            <a:off x="3439139" y="5875291"/>
            <a:ext cx="65" cy="12208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endParaRPr lang="en-US" sz="900" dirty="0"/>
          </a:p>
        </p:txBody>
      </p:sp>
      <p:sp>
        <p:nvSpPr>
          <p:cNvPr id="118" name="Text 78">
            <a:extLst>
              <a:ext uri="{FF2B5EF4-FFF2-40B4-BE49-F238E27FC236}">
                <a16:creationId xmlns:a16="http://schemas.microsoft.com/office/drawing/2014/main" id="{F40C89D0-3084-56CB-A0C2-87332DDEA211}"/>
              </a:ext>
            </a:extLst>
          </p:cNvPr>
          <p:cNvSpPr/>
          <p:nvPr/>
        </p:nvSpPr>
        <p:spPr>
          <a:xfrm>
            <a:off x="6343650" y="2714625"/>
            <a:ext cx="280526" cy="24673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595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🦴</a:t>
            </a:r>
            <a:endParaRPr lang="en-US" sz="1595" dirty="0"/>
          </a:p>
        </p:txBody>
      </p:sp>
      <p:sp>
        <p:nvSpPr>
          <p:cNvPr id="119" name="Text 79">
            <a:extLst>
              <a:ext uri="{FF2B5EF4-FFF2-40B4-BE49-F238E27FC236}">
                <a16:creationId xmlns:a16="http://schemas.microsoft.com/office/drawing/2014/main" id="{94855963-E0EB-4696-DC74-F4AB767383C1}"/>
              </a:ext>
            </a:extLst>
          </p:cNvPr>
          <p:cNvSpPr/>
          <p:nvPr/>
        </p:nvSpPr>
        <p:spPr>
          <a:xfrm>
            <a:off x="6697266" y="2657475"/>
            <a:ext cx="804707" cy="21486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93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DEXA Scan</a:t>
            </a:r>
            <a:endParaRPr lang="en-US" sz="1193" dirty="0"/>
          </a:p>
        </p:txBody>
      </p:sp>
      <p:sp>
        <p:nvSpPr>
          <p:cNvPr id="120" name="Text 80">
            <a:extLst>
              <a:ext uri="{FF2B5EF4-FFF2-40B4-BE49-F238E27FC236}">
                <a16:creationId xmlns:a16="http://schemas.microsoft.com/office/drawing/2014/main" id="{D7FA8671-D75E-A584-D3B4-13EF9CC75EAC}"/>
              </a:ext>
            </a:extLst>
          </p:cNvPr>
          <p:cNvSpPr/>
          <p:nvPr/>
        </p:nvSpPr>
        <p:spPr>
          <a:xfrm>
            <a:off x="6697266" y="2886075"/>
            <a:ext cx="1598194" cy="13125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Annual Body Composition Screening</a:t>
            </a:r>
            <a:endParaRPr lang="en-US" sz="727" dirty="0"/>
          </a:p>
        </p:txBody>
      </p:sp>
      <p:sp>
        <p:nvSpPr>
          <p:cNvPr id="121" name="Text 81">
            <a:extLst>
              <a:ext uri="{FF2B5EF4-FFF2-40B4-BE49-F238E27FC236}">
                <a16:creationId xmlns:a16="http://schemas.microsoft.com/office/drawing/2014/main" id="{8FC2A069-57C0-D0A6-1A36-BF76D5A1461B}"/>
              </a:ext>
            </a:extLst>
          </p:cNvPr>
          <p:cNvSpPr/>
          <p:nvPr/>
        </p:nvSpPr>
        <p:spPr>
          <a:xfrm>
            <a:off x="6343650" y="3143250"/>
            <a:ext cx="711733" cy="12965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83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What It Detects:</a:t>
            </a:r>
            <a:endParaRPr lang="en-US" sz="683" dirty="0"/>
          </a:p>
        </p:txBody>
      </p:sp>
      <p:sp>
        <p:nvSpPr>
          <p:cNvPr id="122" name="Text 82">
            <a:extLst>
              <a:ext uri="{FF2B5EF4-FFF2-40B4-BE49-F238E27FC236}">
                <a16:creationId xmlns:a16="http://schemas.microsoft.com/office/drawing/2014/main" id="{682BF4EB-1C10-B41D-ED23-5DBF5B19B8F0}"/>
              </a:ext>
            </a:extLst>
          </p:cNvPr>
          <p:cNvSpPr/>
          <p:nvPr/>
        </p:nvSpPr>
        <p:spPr>
          <a:xfrm>
            <a:off x="6343650" y="3318272"/>
            <a:ext cx="70532" cy="1306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✓</a:t>
            </a:r>
            <a:endParaRPr lang="en-US" sz="727" dirty="0"/>
          </a:p>
        </p:txBody>
      </p:sp>
      <p:sp>
        <p:nvSpPr>
          <p:cNvPr id="123" name="Text 83">
            <a:extLst>
              <a:ext uri="{FF2B5EF4-FFF2-40B4-BE49-F238E27FC236}">
                <a16:creationId xmlns:a16="http://schemas.microsoft.com/office/drawing/2014/main" id="{626235AD-2E0B-036F-FFC2-38B63ABFF8E3}"/>
              </a:ext>
            </a:extLst>
          </p:cNvPr>
          <p:cNvSpPr/>
          <p:nvPr/>
        </p:nvSpPr>
        <p:spPr>
          <a:xfrm>
            <a:off x="6437970" y="3318272"/>
            <a:ext cx="492122" cy="12965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83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Visceral fat</a:t>
            </a:r>
            <a:endParaRPr lang="en-US" sz="683" dirty="0"/>
          </a:p>
        </p:txBody>
      </p:sp>
      <p:sp>
        <p:nvSpPr>
          <p:cNvPr id="124" name="Text 84">
            <a:extLst>
              <a:ext uri="{FF2B5EF4-FFF2-40B4-BE49-F238E27FC236}">
                <a16:creationId xmlns:a16="http://schemas.microsoft.com/office/drawing/2014/main" id="{97C96B06-8503-CC56-E314-6982957FB228}"/>
              </a:ext>
            </a:extLst>
          </p:cNvPr>
          <p:cNvSpPr/>
          <p:nvPr/>
        </p:nvSpPr>
        <p:spPr>
          <a:xfrm>
            <a:off x="6996550" y="3318272"/>
            <a:ext cx="1215076" cy="13125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(fat around organs &amp; heart)</a:t>
            </a:r>
            <a:endParaRPr lang="en-US" sz="727" dirty="0"/>
          </a:p>
        </p:txBody>
      </p:sp>
      <p:sp>
        <p:nvSpPr>
          <p:cNvPr id="125" name="Text 85">
            <a:extLst>
              <a:ext uri="{FF2B5EF4-FFF2-40B4-BE49-F238E27FC236}">
                <a16:creationId xmlns:a16="http://schemas.microsoft.com/office/drawing/2014/main" id="{448E535F-F0B1-0A73-E843-7D00B52B4A25}"/>
              </a:ext>
            </a:extLst>
          </p:cNvPr>
          <p:cNvSpPr/>
          <p:nvPr/>
        </p:nvSpPr>
        <p:spPr>
          <a:xfrm>
            <a:off x="6343650" y="3486150"/>
            <a:ext cx="1864293" cy="1306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✓ Bone mineral density (osteoporosis risk)</a:t>
            </a:r>
            <a:endParaRPr lang="en-US" sz="727" dirty="0"/>
          </a:p>
        </p:txBody>
      </p:sp>
      <p:sp>
        <p:nvSpPr>
          <p:cNvPr id="126" name="Text 86">
            <a:extLst>
              <a:ext uri="{FF2B5EF4-FFF2-40B4-BE49-F238E27FC236}">
                <a16:creationId xmlns:a16="http://schemas.microsoft.com/office/drawing/2014/main" id="{991E8B3C-762F-9240-FF5E-29D992E67A89}"/>
              </a:ext>
            </a:extLst>
          </p:cNvPr>
          <p:cNvSpPr/>
          <p:nvPr/>
        </p:nvSpPr>
        <p:spPr>
          <a:xfrm>
            <a:off x="6343650" y="3657600"/>
            <a:ext cx="1191032" cy="1306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✓ Muscle mass distribution</a:t>
            </a:r>
            <a:endParaRPr lang="en-US" sz="727" dirty="0"/>
          </a:p>
        </p:txBody>
      </p:sp>
      <p:sp>
        <p:nvSpPr>
          <p:cNvPr id="127" name="Text 87">
            <a:extLst>
              <a:ext uri="{FF2B5EF4-FFF2-40B4-BE49-F238E27FC236}">
                <a16:creationId xmlns:a16="http://schemas.microsoft.com/office/drawing/2014/main" id="{22678FBB-CA7D-2F6D-B74F-C348C52CF3D7}"/>
              </a:ext>
            </a:extLst>
          </p:cNvPr>
          <p:cNvSpPr/>
          <p:nvPr/>
        </p:nvSpPr>
        <p:spPr>
          <a:xfrm>
            <a:off x="6343650" y="3829050"/>
            <a:ext cx="1346522" cy="1306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✓ Aortic calcification (CVD risk)</a:t>
            </a:r>
            <a:endParaRPr lang="en-US" sz="727" dirty="0"/>
          </a:p>
        </p:txBody>
      </p:sp>
      <p:sp>
        <p:nvSpPr>
          <p:cNvPr id="128" name="Text 88">
            <a:extLst>
              <a:ext uri="{FF2B5EF4-FFF2-40B4-BE49-F238E27FC236}">
                <a16:creationId xmlns:a16="http://schemas.microsoft.com/office/drawing/2014/main" id="{F5B7D573-6533-58B2-DABC-76B0D2E5E392}"/>
              </a:ext>
            </a:extLst>
          </p:cNvPr>
          <p:cNvSpPr/>
          <p:nvPr/>
        </p:nvSpPr>
        <p:spPr>
          <a:xfrm>
            <a:off x="6343650" y="4000500"/>
            <a:ext cx="1192634" cy="1306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✓ Body composition trends</a:t>
            </a:r>
            <a:endParaRPr lang="en-US" sz="727" dirty="0"/>
          </a:p>
        </p:txBody>
      </p:sp>
      <p:sp>
        <p:nvSpPr>
          <p:cNvPr id="129" name="Text 89">
            <a:extLst>
              <a:ext uri="{FF2B5EF4-FFF2-40B4-BE49-F238E27FC236}">
                <a16:creationId xmlns:a16="http://schemas.microsoft.com/office/drawing/2014/main" id="{FD93E922-E06A-7F43-5728-77CD22EED662}"/>
              </a:ext>
            </a:extLst>
          </p:cNvPr>
          <p:cNvSpPr/>
          <p:nvPr/>
        </p:nvSpPr>
        <p:spPr>
          <a:xfrm>
            <a:off x="6343650" y="4229100"/>
            <a:ext cx="686085" cy="12965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83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Why It Matters:</a:t>
            </a:r>
            <a:endParaRPr lang="en-US" sz="683" dirty="0"/>
          </a:p>
        </p:txBody>
      </p:sp>
      <p:sp>
        <p:nvSpPr>
          <p:cNvPr id="130" name="Text 90">
            <a:extLst>
              <a:ext uri="{FF2B5EF4-FFF2-40B4-BE49-F238E27FC236}">
                <a16:creationId xmlns:a16="http://schemas.microsoft.com/office/drawing/2014/main" id="{B7B16094-D1B4-D078-0F02-4DE95B972F67}"/>
              </a:ext>
            </a:extLst>
          </p:cNvPr>
          <p:cNvSpPr/>
          <p:nvPr/>
        </p:nvSpPr>
        <p:spPr>
          <a:xfrm>
            <a:off x="6343650" y="4404122"/>
            <a:ext cx="35266" cy="13125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727" dirty="0"/>
          </a:p>
        </p:txBody>
      </p:sp>
      <p:sp>
        <p:nvSpPr>
          <p:cNvPr id="131" name="Text 91">
            <a:extLst>
              <a:ext uri="{FF2B5EF4-FFF2-40B4-BE49-F238E27FC236}">
                <a16:creationId xmlns:a16="http://schemas.microsoft.com/office/drawing/2014/main" id="{94B8EC08-224E-E6E4-DEA8-2CF7CE5F76F1}"/>
              </a:ext>
            </a:extLst>
          </p:cNvPr>
          <p:cNvSpPr/>
          <p:nvPr/>
        </p:nvSpPr>
        <p:spPr>
          <a:xfrm>
            <a:off x="6407274" y="4404122"/>
            <a:ext cx="681277" cy="12965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83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Hidden danger:</a:t>
            </a:r>
            <a:endParaRPr lang="en-US" sz="683" dirty="0"/>
          </a:p>
        </p:txBody>
      </p:sp>
      <p:sp>
        <p:nvSpPr>
          <p:cNvPr id="132" name="Text 92">
            <a:extLst>
              <a:ext uri="{FF2B5EF4-FFF2-40B4-BE49-F238E27FC236}">
                <a16:creationId xmlns:a16="http://schemas.microsoft.com/office/drawing/2014/main" id="{8D3CFCC1-575F-2CA9-2BD6-4DA122FBBE70}"/>
              </a:ext>
            </a:extLst>
          </p:cNvPr>
          <p:cNvSpPr/>
          <p:nvPr/>
        </p:nvSpPr>
        <p:spPr>
          <a:xfrm>
            <a:off x="6399927" y="4530201"/>
            <a:ext cx="2469449" cy="13125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Most people don't know they have visceral fat</a:t>
            </a:r>
            <a:endParaRPr lang="en-US" sz="727" dirty="0"/>
          </a:p>
        </p:txBody>
      </p:sp>
      <p:sp>
        <p:nvSpPr>
          <p:cNvPr id="133" name="Text 93">
            <a:extLst>
              <a:ext uri="{FF2B5EF4-FFF2-40B4-BE49-F238E27FC236}">
                <a16:creationId xmlns:a16="http://schemas.microsoft.com/office/drawing/2014/main" id="{D7162BF5-5072-0914-B510-190B017FCA83}"/>
              </a:ext>
            </a:extLst>
          </p:cNvPr>
          <p:cNvSpPr/>
          <p:nvPr/>
        </p:nvSpPr>
        <p:spPr>
          <a:xfrm>
            <a:off x="6343650" y="4718447"/>
            <a:ext cx="35266" cy="13125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727" dirty="0"/>
          </a:p>
        </p:txBody>
      </p:sp>
      <p:sp>
        <p:nvSpPr>
          <p:cNvPr id="134" name="Text 94">
            <a:extLst>
              <a:ext uri="{FF2B5EF4-FFF2-40B4-BE49-F238E27FC236}">
                <a16:creationId xmlns:a16="http://schemas.microsoft.com/office/drawing/2014/main" id="{97EA3C2F-18E3-1762-E896-55984B90D605}"/>
              </a:ext>
            </a:extLst>
          </p:cNvPr>
          <p:cNvSpPr/>
          <p:nvPr/>
        </p:nvSpPr>
        <p:spPr>
          <a:xfrm>
            <a:off x="6407274" y="4718447"/>
            <a:ext cx="528991" cy="12965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83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Silent killer:</a:t>
            </a:r>
            <a:endParaRPr lang="en-US" sz="683" dirty="0"/>
          </a:p>
        </p:txBody>
      </p:sp>
      <p:sp>
        <p:nvSpPr>
          <p:cNvPr id="135" name="Text 95">
            <a:extLst>
              <a:ext uri="{FF2B5EF4-FFF2-40B4-BE49-F238E27FC236}">
                <a16:creationId xmlns:a16="http://schemas.microsoft.com/office/drawing/2014/main" id="{DD53D8A5-B1AD-4A64-2FD1-1D95446B0B3D}"/>
              </a:ext>
            </a:extLst>
          </p:cNvPr>
          <p:cNvSpPr/>
          <p:nvPr/>
        </p:nvSpPr>
        <p:spPr>
          <a:xfrm>
            <a:off x="6409122" y="4850863"/>
            <a:ext cx="2314435" cy="13125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Visceral fat linked to heart disease, stroke, diabetes</a:t>
            </a:r>
            <a:endParaRPr lang="en-US" sz="727" dirty="0"/>
          </a:p>
        </p:txBody>
      </p:sp>
      <p:sp>
        <p:nvSpPr>
          <p:cNvPr id="136" name="Text 96">
            <a:extLst>
              <a:ext uri="{FF2B5EF4-FFF2-40B4-BE49-F238E27FC236}">
                <a16:creationId xmlns:a16="http://schemas.microsoft.com/office/drawing/2014/main" id="{2D82B1D4-7C44-F6E3-3003-E2CE0AC3F216}"/>
              </a:ext>
            </a:extLst>
          </p:cNvPr>
          <p:cNvSpPr/>
          <p:nvPr/>
        </p:nvSpPr>
        <p:spPr>
          <a:xfrm>
            <a:off x="6343650" y="5032772"/>
            <a:ext cx="65" cy="13163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endParaRPr lang="en-US" sz="727" dirty="0"/>
          </a:p>
        </p:txBody>
      </p:sp>
      <p:sp>
        <p:nvSpPr>
          <p:cNvPr id="137" name="Text 97">
            <a:extLst>
              <a:ext uri="{FF2B5EF4-FFF2-40B4-BE49-F238E27FC236}">
                <a16:creationId xmlns:a16="http://schemas.microsoft.com/office/drawing/2014/main" id="{E9EA7D64-7573-50ED-47B8-6A4EA76D6E55}"/>
              </a:ext>
            </a:extLst>
          </p:cNvPr>
          <p:cNvSpPr/>
          <p:nvPr/>
        </p:nvSpPr>
        <p:spPr>
          <a:xfrm>
            <a:off x="6407274" y="5032772"/>
            <a:ext cx="65" cy="13003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endParaRPr lang="en-US" sz="683" dirty="0"/>
          </a:p>
        </p:txBody>
      </p:sp>
      <p:sp>
        <p:nvSpPr>
          <p:cNvPr id="138" name="Shape 99">
            <a:extLst>
              <a:ext uri="{FF2B5EF4-FFF2-40B4-BE49-F238E27FC236}">
                <a16:creationId xmlns:a16="http://schemas.microsoft.com/office/drawing/2014/main" id="{870ACF97-9369-C7C6-ED68-48966EE4DBC8}"/>
              </a:ext>
            </a:extLst>
          </p:cNvPr>
          <p:cNvSpPr/>
          <p:nvPr/>
        </p:nvSpPr>
        <p:spPr>
          <a:xfrm>
            <a:off x="6289638" y="5282499"/>
            <a:ext cx="2628900" cy="714877"/>
          </a:xfrm>
          <a:prstGeom prst="rect">
            <a:avLst/>
          </a:prstGeom>
          <a:solidFill>
            <a:srgbClr val="EC4899">
              <a:alpha val="20000"/>
            </a:srgbClr>
          </a:solidFill>
          <a:ln/>
        </p:spPr>
        <p:txBody>
          <a:bodyPr/>
          <a:lstStyle/>
          <a:p>
            <a:endParaRPr sz="2400"/>
          </a:p>
        </p:txBody>
      </p:sp>
      <p:sp>
        <p:nvSpPr>
          <p:cNvPr id="139" name="Text 100">
            <a:extLst>
              <a:ext uri="{FF2B5EF4-FFF2-40B4-BE49-F238E27FC236}">
                <a16:creationId xmlns:a16="http://schemas.microsoft.com/office/drawing/2014/main" id="{67ED2BF0-4BB5-173B-F02B-6239F9064779}"/>
              </a:ext>
            </a:extLst>
          </p:cNvPr>
          <p:cNvSpPr/>
          <p:nvPr/>
        </p:nvSpPr>
        <p:spPr>
          <a:xfrm>
            <a:off x="6324402" y="5427524"/>
            <a:ext cx="1059585" cy="11541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800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Clinical Significance:</a:t>
            </a:r>
            <a:endParaRPr lang="en-US" sz="800" dirty="0"/>
          </a:p>
        </p:txBody>
      </p:sp>
      <p:sp>
        <p:nvSpPr>
          <p:cNvPr id="140" name="Text 101">
            <a:extLst>
              <a:ext uri="{FF2B5EF4-FFF2-40B4-BE49-F238E27FC236}">
                <a16:creationId xmlns:a16="http://schemas.microsoft.com/office/drawing/2014/main" id="{10C122CA-89E9-6549-799C-4553EF7281C9}"/>
              </a:ext>
            </a:extLst>
          </p:cNvPr>
          <p:cNvSpPr/>
          <p:nvPr/>
        </p:nvSpPr>
        <p:spPr>
          <a:xfrm>
            <a:off x="6324402" y="5570399"/>
            <a:ext cx="2529539" cy="13721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900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Gold standard for visceral fat measurement</a:t>
            </a:r>
            <a:endParaRPr lang="en-US" sz="900" dirty="0"/>
          </a:p>
        </p:txBody>
      </p:sp>
      <p:sp>
        <p:nvSpPr>
          <p:cNvPr id="141" name="Text 102">
            <a:extLst>
              <a:ext uri="{FF2B5EF4-FFF2-40B4-BE49-F238E27FC236}">
                <a16:creationId xmlns:a16="http://schemas.microsoft.com/office/drawing/2014/main" id="{67BCFF56-C313-631F-976F-CFBFE8C50FDA}"/>
              </a:ext>
            </a:extLst>
          </p:cNvPr>
          <p:cNvSpPr/>
          <p:nvPr/>
        </p:nvSpPr>
        <p:spPr>
          <a:xfrm>
            <a:off x="6324402" y="5741849"/>
            <a:ext cx="2569614" cy="11541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800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15 min scan • Annual screening • </a:t>
            </a:r>
            <a:r>
              <a:rPr lang="en-US" sz="800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Minimal radiation</a:t>
            </a:r>
            <a:endParaRPr lang="en-US" sz="800" b="1" dirty="0"/>
          </a:p>
        </p:txBody>
      </p:sp>
      <p:sp>
        <p:nvSpPr>
          <p:cNvPr id="142" name="Shape 103">
            <a:extLst>
              <a:ext uri="{FF2B5EF4-FFF2-40B4-BE49-F238E27FC236}">
                <a16:creationId xmlns:a16="http://schemas.microsoft.com/office/drawing/2014/main" id="{AF7A96C9-FF10-001D-B14B-3A5F37745358}"/>
              </a:ext>
            </a:extLst>
          </p:cNvPr>
          <p:cNvSpPr/>
          <p:nvPr/>
        </p:nvSpPr>
        <p:spPr>
          <a:xfrm>
            <a:off x="-78534" y="6259094"/>
            <a:ext cx="9144000" cy="856187"/>
          </a:xfrm>
          <a:prstGeom prst="rect">
            <a:avLst/>
          </a:prstGeom>
          <a:solidFill>
            <a:srgbClr val="8B5CF6">
              <a:alpha val="20000"/>
            </a:srgbClr>
          </a:solidFill>
          <a:ln w="99">
            <a:solidFill>
              <a:srgbClr val="FFFFFF">
                <a:alpha val="30000"/>
              </a:srgbClr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143" name="Text 104">
            <a:extLst>
              <a:ext uri="{FF2B5EF4-FFF2-40B4-BE49-F238E27FC236}">
                <a16:creationId xmlns:a16="http://schemas.microsoft.com/office/drawing/2014/main" id="{534ACCA2-9DF0-F026-9DB6-25215AD2E29D}"/>
              </a:ext>
            </a:extLst>
          </p:cNvPr>
          <p:cNvSpPr/>
          <p:nvPr/>
        </p:nvSpPr>
        <p:spPr>
          <a:xfrm>
            <a:off x="3183813" y="6368653"/>
            <a:ext cx="2619307" cy="21486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193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Only Platform with 6 Data Sources</a:t>
            </a:r>
            <a:endParaRPr lang="en-US" sz="1193" dirty="0"/>
          </a:p>
        </p:txBody>
      </p:sp>
      <p:sp>
        <p:nvSpPr>
          <p:cNvPr id="144" name="Text 105">
            <a:extLst>
              <a:ext uri="{FF2B5EF4-FFF2-40B4-BE49-F238E27FC236}">
                <a16:creationId xmlns:a16="http://schemas.microsoft.com/office/drawing/2014/main" id="{6087C5CB-F72F-9847-275E-22852E02DEFA}"/>
              </a:ext>
            </a:extLst>
          </p:cNvPr>
          <p:cNvSpPr/>
          <p:nvPr/>
        </p:nvSpPr>
        <p:spPr>
          <a:xfrm>
            <a:off x="92916" y="6657975"/>
            <a:ext cx="8801100" cy="186846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1600"/>
              </a:lnSpc>
              <a:buNone/>
            </a:pPr>
            <a:r>
              <a:rPr lang="en-US" sz="942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Competitors use 1-2 data sources. We combine </a:t>
            </a:r>
            <a:r>
              <a:rPr lang="en-US" sz="885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blood + genome + imaging + retinal + wearables + DEXA</a:t>
            </a:r>
            <a:r>
              <a:rPr lang="en-US" sz="942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 for the most comprehensive health picture available.</a:t>
            </a:r>
            <a:endParaRPr lang="en-US" sz="942" dirty="0"/>
          </a:p>
        </p:txBody>
      </p:sp>
      <p:sp>
        <p:nvSpPr>
          <p:cNvPr id="145" name="Text 106">
            <a:extLst>
              <a:ext uri="{FF2B5EF4-FFF2-40B4-BE49-F238E27FC236}">
                <a16:creationId xmlns:a16="http://schemas.microsoft.com/office/drawing/2014/main" id="{D7F79ED9-7F1A-FBAF-089A-3D1090512135}"/>
              </a:ext>
            </a:extLst>
          </p:cNvPr>
          <p:cNvSpPr/>
          <p:nvPr/>
        </p:nvSpPr>
        <p:spPr>
          <a:xfrm>
            <a:off x="2549829" y="6868441"/>
            <a:ext cx="3887283" cy="12997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1100"/>
              </a:lnSpc>
            </a:pPr>
            <a:r>
              <a:rPr lang="en-US" sz="683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Google Health Partnership</a:t>
            </a: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 • </a:t>
            </a:r>
            <a:r>
              <a:rPr lang="en-US" sz="683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Multi-Modal AI</a:t>
            </a: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 • </a:t>
            </a:r>
            <a:r>
              <a:rPr lang="en-US" sz="683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Continuous Monitoring </a:t>
            </a:r>
            <a:r>
              <a:rPr lang="en-US" sz="600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• </a:t>
            </a:r>
            <a:r>
              <a:rPr lang="en-US" sz="683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Progress Tracking</a:t>
            </a:r>
            <a:endParaRPr lang="en-US" sz="683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651</TotalTime>
  <Words>2832</Words>
  <Application>Microsoft Office PowerPoint</Application>
  <PresentationFormat>On-screen Show (16:9)</PresentationFormat>
  <Paragraphs>728</Paragraphs>
  <Slides>21</Slides>
  <Notes>21</Notes>
  <HiddenSlides>2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Aptos</vt:lpstr>
      <vt:lpstr>Aptos Display</vt:lpstr>
      <vt:lpstr>Arial</vt:lpstr>
      <vt:lpstr>Inter</vt:lpstr>
      <vt:lpstr>Noto Sans</vt:lpstr>
      <vt:lpstr>Poppins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amin afrassiabi</cp:lastModifiedBy>
  <cp:revision>3</cp:revision>
  <dcterms:created xsi:type="dcterms:W3CDTF">2025-10-31T10:34:42Z</dcterms:created>
  <dcterms:modified xsi:type="dcterms:W3CDTF">2025-11-02T10:31:15Z</dcterms:modified>
</cp:coreProperties>
</file>